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7110B-CB2C-BC4C-A1FF-EED5190CFC15}" type="datetimeFigureOut">
              <a:rPr lang="it-IT" smtClean="0"/>
              <a:pPr/>
              <a:t>22/05/2015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D28C0-2064-E645-AF10-7ECF476F773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tegeostorie.i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eb.tiscalinet.it/appuntiericerche/Storia/UsieCostumiromani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rcheoempoli.it/giochi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69447" y="1208692"/>
            <a:ext cx="84084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 </a:t>
            </a:r>
          </a:p>
          <a:p>
            <a:pPr algn="ctr"/>
            <a:r>
              <a:rPr lang="it-IT" dirty="0" smtClean="0">
                <a:latin typeface="Gill Sans MT" pitchFamily="34" charset="0"/>
              </a:rPr>
              <a:t>Rete delle </a:t>
            </a:r>
            <a:r>
              <a:rPr lang="it-IT" dirty="0" err="1" smtClean="0">
                <a:latin typeface="Gill Sans MT" pitchFamily="34" charset="0"/>
              </a:rPr>
              <a:t>Geo</a:t>
            </a:r>
            <a:r>
              <a:rPr lang="it-IT" dirty="0" smtClean="0">
                <a:latin typeface="Gill Sans MT" pitchFamily="34" charset="0"/>
              </a:rPr>
              <a:t> Storie a scala locale</a:t>
            </a:r>
            <a:r>
              <a:rPr lang="it-IT" i="1" dirty="0" smtClean="0">
                <a:latin typeface="Gill Sans MT" pitchFamily="34" charset="0"/>
              </a:rPr>
              <a:t/>
            </a:r>
            <a:br>
              <a:rPr lang="it-IT" i="1" dirty="0" smtClean="0">
                <a:latin typeface="Gill Sans MT" pitchFamily="34" charset="0"/>
              </a:rPr>
            </a:br>
            <a:r>
              <a:rPr lang="it-IT" sz="1400" dirty="0" smtClean="0">
                <a:latin typeface="Gill Sans MT" pitchFamily="34" charset="0"/>
              </a:rPr>
              <a:t>Scuola capofila</a:t>
            </a:r>
          </a:p>
          <a:p>
            <a:pPr algn="ctr"/>
            <a:r>
              <a:rPr lang="it-IT" sz="1600" dirty="0" smtClean="0">
                <a:latin typeface="Gill Sans MT" pitchFamily="34" charset="0"/>
              </a:rPr>
              <a:t>ISTITUTO COMPRENSIVO </a:t>
            </a:r>
            <a:r>
              <a:rPr lang="it-IT" sz="1600" dirty="0" err="1" smtClean="0">
                <a:latin typeface="Gill Sans MT" pitchFamily="34" charset="0"/>
              </a:rPr>
              <a:t>DI</a:t>
            </a:r>
            <a:r>
              <a:rPr lang="it-IT" sz="1600" dirty="0" smtClean="0">
                <a:latin typeface="Gill Sans MT" pitchFamily="34" charset="0"/>
              </a:rPr>
              <a:t> NOALE (VE)</a:t>
            </a:r>
          </a:p>
          <a:p>
            <a:pPr algn="ctr"/>
            <a:r>
              <a:rPr lang="it-IT" sz="1600" dirty="0" smtClean="0">
                <a:latin typeface="Gill Sans MT" pitchFamily="34" charset="0"/>
              </a:rPr>
              <a:t>ASSOCIAZIONE CLIO ‘92</a:t>
            </a:r>
          </a:p>
          <a:p>
            <a:pPr algn="ctr"/>
            <a:r>
              <a:rPr lang="it-IT" u="sng" dirty="0" smtClean="0">
                <a:latin typeface="Gill Sans MT" pitchFamily="34" charset="0"/>
                <a:hlinkClick r:id="rId2"/>
              </a:rPr>
              <a:t>www.retegeostorie.it</a:t>
            </a:r>
            <a:endParaRPr lang="it-IT" dirty="0" smtClean="0">
              <a:latin typeface="Gill Sans MT" pitchFamily="34" charset="0"/>
            </a:endParaRPr>
          </a:p>
          <a:p>
            <a:r>
              <a:rPr lang="it-IT" dirty="0" smtClean="0"/>
              <a:t> </a:t>
            </a:r>
          </a:p>
          <a:p>
            <a:pPr algn="ctr"/>
            <a:r>
              <a:rPr lang="it-IT" b="1" dirty="0" smtClean="0"/>
              <a:t>LABORATORIO TRASVERSALE</a:t>
            </a:r>
            <a:endParaRPr lang="it-IT" dirty="0" smtClean="0"/>
          </a:p>
          <a:p>
            <a:pPr algn="ctr"/>
            <a:r>
              <a:rPr lang="it-IT" b="1" dirty="0" smtClean="0"/>
              <a:t>“COPIA e INCOLLA?”</a:t>
            </a:r>
            <a:endParaRPr lang="it-IT" dirty="0" smtClean="0"/>
          </a:p>
          <a:p>
            <a:pPr algn="ctr"/>
            <a:r>
              <a:rPr lang="it-IT" b="1" dirty="0" smtClean="0"/>
              <a:t>Come navigare nel web alla ricerca di informazioni </a:t>
            </a:r>
            <a:r>
              <a:rPr lang="it-IT" b="1" dirty="0" smtClean="0"/>
              <a:t>storiche</a:t>
            </a:r>
          </a:p>
          <a:p>
            <a:pPr algn="ctr"/>
            <a:r>
              <a:rPr lang="it-IT" sz="1400" smtClean="0"/>
              <a:t>a.s</a:t>
            </a:r>
            <a:r>
              <a:rPr lang="it-IT" sz="1400" dirty="0" err="1" smtClean="0"/>
              <a:t>.</a:t>
            </a:r>
            <a:r>
              <a:rPr lang="it-IT" sz="1400" dirty="0" smtClean="0"/>
              <a:t> 2014-’15</a:t>
            </a:r>
            <a:endParaRPr lang="it-IT" sz="1400" dirty="0" smtClean="0"/>
          </a:p>
          <a:p>
            <a:pPr algn="ctr"/>
            <a:r>
              <a:rPr lang="it-IT" sz="1600" dirty="0" smtClean="0"/>
              <a:t> </a:t>
            </a:r>
          </a:p>
          <a:p>
            <a:pPr algn="ctr"/>
            <a:r>
              <a:rPr lang="it-IT" sz="1600" dirty="0" smtClean="0"/>
              <a:t>Spinea </a:t>
            </a:r>
            <a:r>
              <a:rPr lang="it-IT" sz="1600" dirty="0" smtClean="0"/>
              <a:t>1, Scuola primaria “A. Mantegna”, classe </a:t>
            </a:r>
            <a:r>
              <a:rPr lang="it-IT" sz="1600" dirty="0" err="1" smtClean="0"/>
              <a:t>V</a:t>
            </a:r>
            <a:r>
              <a:rPr lang="it-IT" sz="1600" dirty="0" smtClean="0"/>
              <a:t> </a:t>
            </a:r>
          </a:p>
          <a:p>
            <a:pPr algn="ctr"/>
            <a:endParaRPr lang="it-IT" sz="1600" dirty="0" smtClean="0"/>
          </a:p>
          <a:p>
            <a:pPr algn="ctr"/>
            <a:r>
              <a:rPr lang="it-IT" sz="1600" dirty="0" smtClean="0"/>
              <a:t>Insegnante Tiziana </a:t>
            </a:r>
            <a:r>
              <a:rPr lang="it-IT" sz="1600" dirty="0" err="1" smtClean="0"/>
              <a:t>Barbui</a:t>
            </a:r>
            <a:r>
              <a:rPr lang="it-IT" sz="1600" dirty="0" smtClean="0"/>
              <a:t> con la collaborazione di Gabriella </a:t>
            </a:r>
            <a:r>
              <a:rPr lang="it-IT" sz="1600" dirty="0" err="1" smtClean="0"/>
              <a:t>Bosmin</a:t>
            </a:r>
            <a:endParaRPr lang="it-IT" sz="1600" dirty="0" smtClean="0"/>
          </a:p>
          <a:p>
            <a:pPr algn="ctr"/>
            <a:r>
              <a:rPr lang="it-IT" sz="1600" dirty="0" smtClean="0"/>
              <a:t>Argomento </a:t>
            </a:r>
            <a:r>
              <a:rPr lang="it-IT" sz="1600" dirty="0" smtClean="0"/>
              <a:t>scelto:</a:t>
            </a:r>
          </a:p>
          <a:p>
            <a:pPr algn="ctr"/>
            <a:endParaRPr lang="it-IT" sz="1600" dirty="0" smtClean="0"/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LA SCUOLA AL TEMPO DEI ROMANI ANTICHI</a:t>
            </a:r>
          </a:p>
          <a:p>
            <a:pPr algn="ctr"/>
            <a:r>
              <a:rPr lang="it-IT" sz="1200" dirty="0" smtClean="0"/>
              <a:t>Prima </a:t>
            </a:r>
            <a:r>
              <a:rPr lang="it-IT" sz="1200" dirty="0" smtClean="0"/>
              <a:t>parte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3" name="Immagine 2" descr="logopiccolostessofontgrassetto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096764" y="631359"/>
            <a:ext cx="950471" cy="86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asellaDiTesto 3"/>
          <p:cNvSpPr txBox="1">
            <a:spLocks noChangeArrowheads="1"/>
          </p:cNvSpPr>
          <p:nvPr/>
        </p:nvSpPr>
        <p:spPr bwMode="auto">
          <a:xfrm>
            <a:off x="771525" y="647700"/>
            <a:ext cx="7802563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it-IT" dirty="0">
                <a:latin typeface="Verdana" charset="0"/>
              </a:rPr>
              <a:t>RETE </a:t>
            </a:r>
            <a:r>
              <a:rPr lang="it-IT" dirty="0" err="1">
                <a:latin typeface="Verdana" charset="0"/>
              </a:rPr>
              <a:t>DI</a:t>
            </a:r>
            <a:r>
              <a:rPr lang="it-IT" dirty="0">
                <a:latin typeface="Verdana" charset="0"/>
              </a:rPr>
              <a:t> GEO-STORIA A SCALA LOCALE a. s. 2014/15</a:t>
            </a:r>
          </a:p>
          <a:p>
            <a:pPr algn="ctr"/>
            <a:endParaRPr lang="it-IT" dirty="0">
              <a:latin typeface="Verdana" charset="0"/>
            </a:endParaRPr>
          </a:p>
          <a:p>
            <a:pPr algn="ctr"/>
            <a:endParaRPr lang="it-IT" dirty="0">
              <a:latin typeface="Verdana" charset="0"/>
            </a:endParaRPr>
          </a:p>
          <a:p>
            <a:pPr algn="ctr"/>
            <a:r>
              <a:rPr lang="it-IT" dirty="0">
                <a:latin typeface="Verdana" charset="0"/>
              </a:rPr>
              <a:t>LABORATORIO “COPIA E INCOLLA”</a:t>
            </a:r>
          </a:p>
          <a:p>
            <a:pPr algn="ctr"/>
            <a:endParaRPr lang="it-IT" dirty="0">
              <a:latin typeface="Verdana" charset="0"/>
            </a:endParaRPr>
          </a:p>
          <a:p>
            <a:pPr algn="ctr"/>
            <a:endParaRPr lang="it-IT" dirty="0">
              <a:latin typeface="Verdana" charset="0"/>
            </a:endParaRPr>
          </a:p>
          <a:p>
            <a:pPr algn="ctr"/>
            <a:endParaRPr lang="it-IT" dirty="0">
              <a:latin typeface="Verdana" charset="0"/>
            </a:endParaRPr>
          </a:p>
          <a:p>
            <a:pPr algn="ctr"/>
            <a:r>
              <a:rPr lang="it-IT" sz="1600" dirty="0">
                <a:latin typeface="Verdana" charset="0"/>
              </a:rPr>
              <a:t>IC Spinea </a:t>
            </a:r>
            <a:r>
              <a:rPr lang="it-IT" sz="1600" dirty="0" err="1">
                <a:latin typeface="Verdana" charset="0"/>
              </a:rPr>
              <a:t>1</a:t>
            </a:r>
            <a:r>
              <a:rPr lang="it-IT" sz="1600" dirty="0">
                <a:latin typeface="Verdana" charset="0"/>
              </a:rPr>
              <a:t>, Scuola primaria “A. Mantegna”, classe </a:t>
            </a:r>
            <a:r>
              <a:rPr lang="it-IT" sz="1600" dirty="0" err="1">
                <a:latin typeface="Verdana" charset="0"/>
              </a:rPr>
              <a:t>V</a:t>
            </a:r>
            <a:r>
              <a:rPr lang="it-IT" sz="1600" dirty="0">
                <a:latin typeface="Verdana" charset="0"/>
              </a:rPr>
              <a:t> </a:t>
            </a:r>
          </a:p>
          <a:p>
            <a:pPr algn="ctr"/>
            <a:endParaRPr lang="it-IT" sz="1600" dirty="0">
              <a:latin typeface="Verdana" charset="0"/>
            </a:endParaRPr>
          </a:p>
          <a:p>
            <a:pPr algn="ctr"/>
            <a:r>
              <a:rPr lang="it-IT" sz="1600" dirty="0">
                <a:latin typeface="Verdana" charset="0"/>
              </a:rPr>
              <a:t>Insegnante Tiziana </a:t>
            </a:r>
            <a:r>
              <a:rPr lang="it-IT" sz="1600" dirty="0" err="1">
                <a:latin typeface="Verdana" charset="0"/>
              </a:rPr>
              <a:t>Barbui</a:t>
            </a:r>
            <a:r>
              <a:rPr lang="it-IT" sz="1600" dirty="0">
                <a:latin typeface="Verdana" charset="0"/>
              </a:rPr>
              <a:t> con la collaborazione di Gabriella </a:t>
            </a:r>
            <a:r>
              <a:rPr lang="it-IT" sz="1600" dirty="0" err="1">
                <a:latin typeface="Verdana" charset="0"/>
              </a:rPr>
              <a:t>Bosmin</a:t>
            </a:r>
            <a:endParaRPr lang="it-IT" sz="1600" dirty="0">
              <a:latin typeface="Verdana" charset="0"/>
            </a:endParaRPr>
          </a:p>
          <a:p>
            <a:pPr algn="ctr"/>
            <a:r>
              <a:rPr lang="it-IT" sz="1600" dirty="0">
                <a:latin typeface="Verdana" charset="0"/>
              </a:rPr>
              <a:t> </a:t>
            </a:r>
          </a:p>
          <a:p>
            <a:pPr algn="ctr"/>
            <a:endParaRPr lang="it-IT" sz="1600" dirty="0">
              <a:latin typeface="Verdana" charset="0"/>
            </a:endParaRPr>
          </a:p>
          <a:p>
            <a:pPr algn="ctr"/>
            <a:endParaRPr lang="it-IT" sz="1600" dirty="0">
              <a:latin typeface="Verdana" charset="0"/>
            </a:endParaRPr>
          </a:p>
          <a:p>
            <a:pPr algn="ctr"/>
            <a:r>
              <a:rPr lang="it-IT" sz="1600" dirty="0">
                <a:latin typeface="Verdana" charset="0"/>
              </a:rPr>
              <a:t>Argomento scelto:</a:t>
            </a:r>
          </a:p>
          <a:p>
            <a:pPr algn="ctr"/>
            <a:endParaRPr lang="it-IT" sz="1600" dirty="0">
              <a:latin typeface="Verdana" charset="0"/>
            </a:endParaRPr>
          </a:p>
          <a:p>
            <a:pPr algn="ctr"/>
            <a:r>
              <a:rPr lang="it-IT" sz="1600" b="1" dirty="0">
                <a:latin typeface="Verdana" charset="0"/>
              </a:rPr>
              <a:t>LA SCUOLA AL TEMPO DEI ROMANI ANTICHI</a:t>
            </a:r>
          </a:p>
          <a:p>
            <a:pPr algn="ctr"/>
            <a:endParaRPr lang="it-IT" sz="1200" dirty="0">
              <a:latin typeface="Verdana" charset="0"/>
            </a:endParaRPr>
          </a:p>
          <a:p>
            <a:pPr algn="ctr"/>
            <a:r>
              <a:rPr lang="it-IT" sz="1200" dirty="0">
                <a:latin typeface="Verdana" charset="0"/>
              </a:rPr>
              <a:t>Seconda parte</a:t>
            </a:r>
          </a:p>
          <a:p>
            <a:endParaRPr lang="it-IT" sz="1600" dirty="0">
              <a:latin typeface="Verdana" charset="0"/>
            </a:endParaRPr>
          </a:p>
          <a:p>
            <a:endParaRPr lang="it-IT" dirty="0">
              <a:latin typeface="Verdana" charset="0"/>
            </a:endParaRPr>
          </a:p>
          <a:p>
            <a:endParaRPr lang="it-IT" dirty="0">
              <a:latin typeface="Verdana" charset="0"/>
            </a:endParaRPr>
          </a:p>
          <a:p>
            <a:endParaRPr lang="it-IT" dirty="0">
              <a:latin typeface="Verdana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sellaDiTesto 3"/>
          <p:cNvSpPr txBox="1">
            <a:spLocks noChangeArrowheads="1"/>
          </p:cNvSpPr>
          <p:nvPr/>
        </p:nvSpPr>
        <p:spPr bwMode="auto">
          <a:xfrm>
            <a:off x="2160588" y="912813"/>
            <a:ext cx="53705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200">
                <a:latin typeface="Verdana" charset="0"/>
              </a:rPr>
              <a:t>25-03-2015 pomeriggio dalle 14.30 alle 16</a:t>
            </a:r>
          </a:p>
          <a:p>
            <a:endParaRPr lang="it-IT" sz="1200">
              <a:latin typeface="Verdana" charset="0"/>
            </a:endParaRPr>
          </a:p>
          <a:p>
            <a:endParaRPr lang="it-IT" sz="1200">
              <a:latin typeface="Verdana" charset="0"/>
            </a:endParaRPr>
          </a:p>
          <a:p>
            <a:endParaRPr lang="it-IT" sz="1200">
              <a:latin typeface="Verdana" charset="0"/>
            </a:endParaRPr>
          </a:p>
          <a:p>
            <a:endParaRPr lang="it-IT" sz="1200">
              <a:latin typeface="Verdana" charset="0"/>
            </a:endParaRPr>
          </a:p>
          <a:p>
            <a:r>
              <a:rPr lang="it-IT" sz="1600">
                <a:latin typeface="Verdana" charset="0"/>
              </a:rPr>
              <a:t>Sono trascorsi due mesi dal primo intervento in classe. </a:t>
            </a:r>
          </a:p>
          <a:p>
            <a:endParaRPr lang="it-IT" sz="1600">
              <a:latin typeface="Verdana" charset="0"/>
            </a:endParaRPr>
          </a:p>
          <a:p>
            <a:r>
              <a:rPr lang="it-IT" sz="1600">
                <a:latin typeface="Verdana" charset="0"/>
              </a:rPr>
              <a:t>È parecchio tempo e temiamo che i bambini non ricordino molto di quanto abbiamo fatto nel primo incontro. </a:t>
            </a:r>
          </a:p>
          <a:p>
            <a:endParaRPr lang="it-IT" sz="1600">
              <a:latin typeface="Verdana" charset="0"/>
            </a:endParaRPr>
          </a:p>
          <a:p>
            <a:r>
              <a:rPr lang="it-IT" sz="1600">
                <a:latin typeface="Verdana" charset="0"/>
              </a:rPr>
              <a:t>Con un rapido susseguirsi di domande e risposte sintetiche verifichiamo lo “stato dell’arte”.</a:t>
            </a:r>
          </a:p>
          <a:p>
            <a:endParaRPr lang="it-IT" sz="1200">
              <a:latin typeface="Verdana" charset="0"/>
            </a:endParaRPr>
          </a:p>
          <a:p>
            <a:endParaRPr lang="it-IT" sz="1200">
              <a:latin typeface="Verdana" charset="0"/>
            </a:endParaRPr>
          </a:p>
          <a:p>
            <a:endParaRPr lang="it-IT" sz="1200">
              <a:latin typeface="Verdana" charset="0"/>
            </a:endParaRPr>
          </a:p>
          <a:p>
            <a:endParaRPr lang="it-IT" sz="1200">
              <a:latin typeface="Verdana" charset="0"/>
            </a:endParaRPr>
          </a:p>
          <a:p>
            <a:endParaRPr lang="it-IT" sz="1200">
              <a:latin typeface="Verdana" charset="0"/>
            </a:endParaRPr>
          </a:p>
          <a:p>
            <a:endParaRPr lang="it-IT" sz="1200">
              <a:latin typeface="Verdana" charset="0"/>
            </a:endParaRPr>
          </a:p>
          <a:p>
            <a:endParaRPr lang="it-IT" sz="1200">
              <a:latin typeface="Verdana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01" name="Group 41"/>
          <p:cNvGraphicFramePr>
            <a:graphicFrameLocks noGrp="1"/>
          </p:cNvGraphicFramePr>
          <p:nvPr/>
        </p:nvGraphicFramePr>
        <p:xfrm>
          <a:off x="700088" y="674688"/>
          <a:ext cx="7842250" cy="4806315"/>
        </p:xfrm>
        <a:graphic>
          <a:graphicData uri="http://schemas.openxmlformats.org/drawingml/2006/table">
            <a:tbl>
              <a:tblPr/>
              <a:tblGrid>
                <a:gridCol w="3833812"/>
                <a:gridCol w="40084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DOMANDE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RISPOSTE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Sintetizziamo ciò che vi ricordate dello scorso incontro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Volevamo guardare certi siti per vedere se dicevano cose vere o no. Come capire se erano siti veri. Abbiamo cercato dei siti.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Come abbiamo fatto?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Per cercare i siti servono le parole chiave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Per trovare le parole chiave che cosa vi serve?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Conoscere l’argomento di ricerca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Dove lo cerchiamo?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Apriamo Google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Che cos’è?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Un motore di ricerca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Ce ne sono altri?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Sì, </a:t>
                      </a: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Chrome</a:t>
                      </a: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Come si dice “aprire un motore di ricerca”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No lo sanno (l’insegnante lo dice)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Sulla tastiera si scrivono la o le parole chiave.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Una  o più?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Si apre una breve discussione sulla parola chiave: è solo una o sono più parole assieme?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Sono parole separate o possono essere frasi? La cosa per il momento resta in sospeso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Proseguiamo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Abbiamo trovato dei siti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 E poi?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Abbiamo cercato quello che ci serviva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5400" name="CasellaDiTesto 6"/>
          <p:cNvSpPr txBox="1">
            <a:spLocks noChangeArrowheads="1"/>
          </p:cNvSpPr>
          <p:nvPr/>
        </p:nvSpPr>
        <p:spPr bwMode="auto">
          <a:xfrm>
            <a:off x="700088" y="5853113"/>
            <a:ext cx="78422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600">
                <a:latin typeface="Verdana" charset="0"/>
              </a:rPr>
              <a:t>Un bambino ricorda per filo e per segno tutto quello che abbiamo fatto.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31825" y="1541463"/>
          <a:ext cx="7842250" cy="981075"/>
        </p:xfrm>
        <a:graphic>
          <a:graphicData uri="http://schemas.openxmlformats.org/drawingml/2006/table">
            <a:tbl>
              <a:tblPr/>
              <a:tblGrid>
                <a:gridCol w="3843338"/>
                <a:gridCol w="39989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Perché abbiamo dichiarato attendibile quel sito?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Perché era citato il Ministero dei beni culturali e veniva aggiornato di anno in anno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Abbiamo chiuso il lavoro con una convinzione, quale?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Che non tutti i siti sono affidabili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6397" name="CasellaDiTesto 2"/>
          <p:cNvSpPr txBox="1">
            <a:spLocks noChangeArrowheads="1"/>
          </p:cNvSpPr>
          <p:nvPr/>
        </p:nvSpPr>
        <p:spPr bwMode="auto">
          <a:xfrm>
            <a:off x="1503363" y="3275013"/>
            <a:ext cx="58721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600">
                <a:latin typeface="Verdana" charset="0"/>
              </a:rPr>
              <a:t>Come si vede i bambini ricordavano abbastanza ciò che</a:t>
            </a:r>
          </a:p>
          <a:p>
            <a:endParaRPr lang="it-IT" sz="1600">
              <a:latin typeface="Verdana" charset="0"/>
            </a:endParaRPr>
          </a:p>
          <a:p>
            <a:r>
              <a:rPr lang="it-IT" sz="1600">
                <a:latin typeface="Verdana" charset="0"/>
              </a:rPr>
              <a:t>avevamo fatto e per chi ne avesse perso la memoria, il </a:t>
            </a:r>
          </a:p>
          <a:p>
            <a:endParaRPr lang="it-IT" sz="1600">
              <a:latin typeface="Verdana" charset="0"/>
            </a:endParaRPr>
          </a:p>
          <a:p>
            <a:r>
              <a:rPr lang="it-IT" sz="1600">
                <a:latin typeface="Verdana" charset="0"/>
              </a:rPr>
              <a:t>compagno che ha ripercorso il tutto è stato utile.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asellaDiTesto 3"/>
          <p:cNvSpPr txBox="1">
            <a:spLocks noChangeArrowheads="1"/>
          </p:cNvSpPr>
          <p:nvPr/>
        </p:nvSpPr>
        <p:spPr bwMode="auto">
          <a:xfrm>
            <a:off x="919163" y="455613"/>
            <a:ext cx="7513637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600">
                <a:latin typeface="Verdana" charset="0"/>
              </a:rPr>
              <a:t>La nuova attività prevede un lavoro sul campo.</a:t>
            </a:r>
          </a:p>
          <a:p>
            <a:r>
              <a:rPr lang="it-IT" sz="1600">
                <a:latin typeface="Verdana" charset="0"/>
              </a:rPr>
              <a:t> </a:t>
            </a:r>
          </a:p>
          <a:p>
            <a:r>
              <a:rPr lang="it-IT" sz="1600">
                <a:latin typeface="Verdana" charset="0"/>
              </a:rPr>
              <a:t>La classe viene divisa in gruppetti di due/tre bambini (tutto dipende dal numero di computer funzionanti).</a:t>
            </a:r>
          </a:p>
          <a:p>
            <a:endParaRPr lang="it-IT" sz="1600">
              <a:latin typeface="Verdana" charset="0"/>
            </a:endParaRPr>
          </a:p>
          <a:p>
            <a:r>
              <a:rPr lang="it-IT" sz="1600">
                <a:latin typeface="Verdana" charset="0"/>
              </a:rPr>
              <a:t>L’insegnante Barbui ha preparato una scheda di registrazione che spiega ai bambini prima di cominciare il lavoro. </a:t>
            </a:r>
          </a:p>
          <a:p>
            <a:endParaRPr lang="it-IT" sz="1400">
              <a:latin typeface="Verdana" charset="0"/>
            </a:endParaRPr>
          </a:p>
          <a:p>
            <a:pPr>
              <a:buFontTx/>
              <a:buAutoNum type="arabicPeriod"/>
            </a:pPr>
            <a:r>
              <a:rPr lang="it-IT" sz="1600">
                <a:latin typeface="Verdana" charset="0"/>
              </a:rPr>
              <a:t>Scrivere il titolo dell’argomento da ricercare</a:t>
            </a:r>
          </a:p>
          <a:p>
            <a:endParaRPr lang="it-IT" sz="1600">
              <a:latin typeface="Verdana" charset="0"/>
            </a:endParaRPr>
          </a:p>
          <a:p>
            <a:pPr>
              <a:buFontTx/>
              <a:buAutoNum type="arabicPeriod"/>
            </a:pPr>
            <a:r>
              <a:rPr lang="it-IT" sz="1600">
                <a:latin typeface="Verdana" charset="0"/>
              </a:rPr>
              <a:t>I tentativi di inserire nuove parole-chiave nella prima colonna possono essere più di uno, ma ogni volta il procedimento va registrato.</a:t>
            </a:r>
          </a:p>
          <a:p>
            <a:endParaRPr lang="it-IT" sz="1600">
              <a:latin typeface="Verdana" charset="0"/>
            </a:endParaRPr>
          </a:p>
          <a:p>
            <a:pPr>
              <a:buFontTx/>
              <a:buAutoNum type="arabicPeriod"/>
            </a:pPr>
            <a:r>
              <a:rPr lang="it-IT" sz="1600">
                <a:latin typeface="Verdana" charset="0"/>
              </a:rPr>
              <a:t>Dopo aver inserito la parole-chiave, la consegna era di trascrivere solo cinque siti fra quelli che si presentavano.</a:t>
            </a:r>
          </a:p>
          <a:p>
            <a:endParaRPr lang="it-IT" sz="1600">
              <a:latin typeface="Verdana" charset="0"/>
            </a:endParaRPr>
          </a:p>
          <a:p>
            <a:pPr>
              <a:buFontTx/>
              <a:buAutoNum type="arabicPeriod"/>
            </a:pPr>
            <a:r>
              <a:rPr lang="it-IT" sz="1600">
                <a:latin typeface="Verdana" charset="0"/>
              </a:rPr>
              <a:t>La scelta per aprirne uno solo era </a:t>
            </a:r>
            <a:r>
              <a:rPr lang="it-IT" sz="1600">
                <a:solidFill>
                  <a:srgbClr val="000000"/>
                </a:solidFill>
                <a:latin typeface="Verdana" charset="0"/>
              </a:rPr>
              <a:t>dettata unicamente </a:t>
            </a:r>
            <a:r>
              <a:rPr lang="it-IT" sz="1600">
                <a:latin typeface="Verdana" charset="0"/>
              </a:rPr>
              <a:t>dalle poche righe di spiegazione che compaiono sotto ogni sito. </a:t>
            </a:r>
          </a:p>
          <a:p>
            <a:endParaRPr lang="it-IT" sz="1600">
              <a:latin typeface="Verdana" charset="0"/>
            </a:endParaRPr>
          </a:p>
          <a:p>
            <a:pPr>
              <a:buFontTx/>
              <a:buAutoNum type="arabicPeriod"/>
            </a:pPr>
            <a:r>
              <a:rPr lang="it-IT" sz="1600">
                <a:latin typeface="Verdana" charset="0"/>
              </a:rPr>
              <a:t>Una volta operata la scelta, dovevano cimentarsi nella lettura e arrivare alle conclusioni dell’ultima colonna.</a:t>
            </a:r>
          </a:p>
          <a:p>
            <a:pPr>
              <a:buFontTx/>
              <a:buAutoNum type="arabicPeriod"/>
            </a:pPr>
            <a:endParaRPr lang="it-IT" sz="1600">
              <a:latin typeface="Verdana" charset="0"/>
            </a:endParaRPr>
          </a:p>
          <a:p>
            <a:pPr>
              <a:buFontTx/>
              <a:buAutoNum type="arabicPeriod"/>
            </a:pPr>
            <a:endParaRPr lang="it-IT" sz="1600">
              <a:latin typeface="Verdana" charset="0"/>
            </a:endParaRPr>
          </a:p>
          <a:p>
            <a:pPr>
              <a:buFontTx/>
              <a:buAutoNum type="arabicPeriod"/>
            </a:pPr>
            <a:endParaRPr lang="it-IT" sz="1600">
              <a:latin typeface="Verdana" charset="0"/>
            </a:endParaRPr>
          </a:p>
          <a:p>
            <a:pPr>
              <a:buFontTx/>
              <a:buAutoNum type="arabicPeriod"/>
            </a:pPr>
            <a:endParaRPr lang="it-IT" sz="160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546100" y="1638300"/>
          <a:ext cx="8304213" cy="3992880"/>
        </p:xfrm>
        <a:graphic>
          <a:graphicData uri="http://schemas.openxmlformats.org/drawingml/2006/table">
            <a:tbl>
              <a:tblPr/>
              <a:tblGrid>
                <a:gridCol w="2076450"/>
                <a:gridCol w="2074863"/>
                <a:gridCol w="2076450"/>
                <a:gridCol w="2076450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AZIONI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QUALE ESITO HAI OTTENUTO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QUALE SITO HAI SCELTO?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SEI SODDISFATTO DELLA SCELTA?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Lancia il motore di ricerca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2. Inserisci la parola-chiave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3. Inserisci la nuova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   parola-chiave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Si apre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2. …………………………………………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………………………………………......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3. ………………………………………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2. 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3. ………………………………………………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Sì         No         In parte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Perché?..............................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3.   Sì        No          In parte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Perché?…………………………………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………………………………………………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7083425" y="2908300"/>
            <a:ext cx="158750" cy="177800"/>
          </a:xfrm>
          <a:prstGeom prst="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7659688" y="2908300"/>
            <a:ext cx="158750" cy="177800"/>
          </a:xfrm>
          <a:prstGeom prst="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8310563" y="2908300"/>
            <a:ext cx="158750" cy="177800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7162800" y="4451350"/>
            <a:ext cx="158750" cy="177800"/>
          </a:xfrm>
          <a:prstGeom prst="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7659688" y="4451350"/>
            <a:ext cx="158750" cy="177800"/>
          </a:xfrm>
          <a:prstGeom prst="rect">
            <a:avLst/>
          </a:prstGeom>
          <a:solidFill>
            <a:srgbClr val="FF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8389938" y="4451350"/>
            <a:ext cx="158750" cy="177800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8457" name="CasellaDiTesto 11"/>
          <p:cNvSpPr txBox="1">
            <a:spLocks noChangeArrowheads="1"/>
          </p:cNvSpPr>
          <p:nvPr/>
        </p:nvSpPr>
        <p:spPr bwMode="auto">
          <a:xfrm>
            <a:off x="2730500" y="863600"/>
            <a:ext cx="36957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600">
                <a:latin typeface="Verdana" charset="0"/>
              </a:rPr>
              <a:t>Qui sotto il modello della scheda</a:t>
            </a:r>
          </a:p>
          <a:p>
            <a:endParaRPr lang="it-IT" sz="1400">
              <a:latin typeface="Verdana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magine 5" descr="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7325" y="808038"/>
            <a:ext cx="4183063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Immagine 6" descr="5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92588" y="3886200"/>
            <a:ext cx="450691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CasellaDiTesto 7"/>
          <p:cNvSpPr txBox="1">
            <a:spLocks noChangeArrowheads="1"/>
          </p:cNvSpPr>
          <p:nvPr/>
        </p:nvSpPr>
        <p:spPr bwMode="auto">
          <a:xfrm>
            <a:off x="1892300" y="265113"/>
            <a:ext cx="495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>
                <a:latin typeface="Verdana" charset="0"/>
              </a:rPr>
              <a:t>UN ESEMPIO DEL LAVORO DEI BAMBINI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asellaDiTesto 4"/>
          <p:cNvSpPr txBox="1">
            <a:spLocks noChangeArrowheads="1"/>
          </p:cNvSpPr>
          <p:nvPr/>
        </p:nvSpPr>
        <p:spPr bwMode="auto">
          <a:xfrm>
            <a:off x="2133600" y="163513"/>
            <a:ext cx="467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b="1">
                <a:latin typeface="Verdana" charset="0"/>
              </a:rPr>
              <a:t>QUESTE LE RISPOSTE REGISTRATE</a:t>
            </a:r>
          </a:p>
        </p:txBody>
      </p:sp>
      <p:sp>
        <p:nvSpPr>
          <p:cNvPr id="20483" name="CasellaDiTesto 5"/>
          <p:cNvSpPr txBox="1">
            <a:spLocks noChangeArrowheads="1"/>
          </p:cNvSpPr>
          <p:nvPr/>
        </p:nvSpPr>
        <p:spPr bwMode="auto">
          <a:xfrm>
            <a:off x="704850" y="1028700"/>
            <a:ext cx="77851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28600" indent="-228600">
              <a:buFontTx/>
              <a:buAutoNum type="arabicPeriod"/>
            </a:pPr>
            <a:r>
              <a:rPr lang="it-IT" sz="1400" b="1">
                <a:latin typeface="Verdana" charset="0"/>
              </a:rPr>
              <a:t>MOTORE DI RICERCA</a:t>
            </a:r>
            <a:r>
              <a:rPr lang="it-IT" sz="1400">
                <a:latin typeface="Verdana" charset="0"/>
              </a:rPr>
              <a:t>:   . Google</a:t>
            </a:r>
          </a:p>
          <a:p>
            <a:pPr marL="228600" indent="-228600"/>
            <a:r>
              <a:rPr lang="it-IT" sz="1400">
                <a:latin typeface="Verdana" charset="0"/>
              </a:rPr>
              <a:t>                                         . La pagina di Mozilla Firefox</a:t>
            </a:r>
          </a:p>
          <a:p>
            <a:pPr marL="228600" indent="-228600"/>
            <a:endParaRPr lang="it-IT" sz="1400">
              <a:latin typeface="Verdana" charset="0"/>
            </a:endParaRPr>
          </a:p>
          <a:p>
            <a:pPr marL="228600" indent="-228600"/>
            <a:r>
              <a:rPr lang="it-IT" sz="1400">
                <a:latin typeface="Verdana" charset="0"/>
              </a:rPr>
              <a:t> </a:t>
            </a:r>
          </a:p>
          <a:p>
            <a:pPr marL="228600" indent="-228600"/>
            <a:r>
              <a:rPr lang="it-IT" sz="1400" b="1">
                <a:latin typeface="Verdana" charset="0"/>
              </a:rPr>
              <a:t>2. LA PAROLA-CHIAVE:  </a:t>
            </a:r>
          </a:p>
          <a:p>
            <a:pPr marL="228600" indent="-228600"/>
            <a:r>
              <a:rPr lang="it-IT" sz="1400" b="1">
                <a:latin typeface="Verdana" charset="0"/>
              </a:rPr>
              <a:t> </a:t>
            </a:r>
          </a:p>
          <a:p>
            <a:pPr marL="228600" indent="-228600"/>
            <a:r>
              <a:rPr lang="it-IT" sz="1400">
                <a:latin typeface="Verdana" charset="0"/>
              </a:rPr>
              <a:t>- I)Scuola romana; II)scuola romana antica; III)scuola romana antica primo secolo</a:t>
            </a:r>
            <a:br>
              <a:rPr lang="it-IT" sz="1400">
                <a:latin typeface="Verdana" charset="0"/>
              </a:rPr>
            </a:br>
            <a:endParaRPr lang="it-IT" sz="1400">
              <a:latin typeface="Verdana" charset="0"/>
            </a:endParaRPr>
          </a:p>
          <a:p>
            <a:pPr marL="228600" indent="-228600"/>
            <a:r>
              <a:rPr lang="it-IT" sz="1400">
                <a:latin typeface="Verdana" charset="0"/>
              </a:rPr>
              <a:t>- I)la scuola nell’antica Roma; II) struttura scolastica nell’antica Roma</a:t>
            </a:r>
          </a:p>
          <a:p>
            <a:pPr marL="228600" indent="-228600"/>
            <a:endParaRPr lang="it-IT" sz="1400">
              <a:latin typeface="Verdana" charset="0"/>
            </a:endParaRPr>
          </a:p>
          <a:p>
            <a:pPr marL="228600" indent="-228600"/>
            <a:r>
              <a:rPr lang="it-IT" sz="1400">
                <a:latin typeface="Verdana" charset="0"/>
              </a:rPr>
              <a:t>- I)la scuola nell’antica Roma; II)struzione Roma antica; III)edifici scolastici romani</a:t>
            </a:r>
          </a:p>
          <a:p>
            <a:pPr marL="228600" indent="-228600">
              <a:buFontTx/>
              <a:buChar char="-"/>
            </a:pPr>
            <a:endParaRPr lang="it-IT" sz="1400">
              <a:latin typeface="Verdana" charset="0"/>
            </a:endParaRPr>
          </a:p>
          <a:p>
            <a:pPr marL="228600" indent="-228600"/>
            <a:r>
              <a:rPr lang="it-IT" sz="1400">
                <a:latin typeface="Verdana" charset="0"/>
              </a:rPr>
              <a:t>- I)scuola nell’antica Roma; II)scuola nell’antica Roma1° secolo a.C.</a:t>
            </a:r>
          </a:p>
          <a:p>
            <a:pPr marL="228600" indent="-228600">
              <a:buFontTx/>
              <a:buChar char="-"/>
            </a:pPr>
            <a:endParaRPr lang="it-IT" sz="1400">
              <a:latin typeface="Verdana" charset="0"/>
            </a:endParaRPr>
          </a:p>
          <a:p>
            <a:pPr marL="228600" indent="-228600"/>
            <a:r>
              <a:rPr lang="it-IT" sz="1400">
                <a:latin typeface="Verdana" charset="0"/>
              </a:rPr>
              <a:t>- I)la scuola al tempo degli antichi romani; II)la scuola I secolo d.C.</a:t>
            </a:r>
          </a:p>
          <a:p>
            <a:pPr marL="228600" indent="-228600">
              <a:buFontTx/>
              <a:buChar char="-"/>
            </a:pPr>
            <a:endParaRPr lang="it-IT" sz="1400">
              <a:latin typeface="Verdana" charset="0"/>
            </a:endParaRPr>
          </a:p>
          <a:p>
            <a:pPr marL="228600" indent="-228600"/>
            <a:r>
              <a:rPr lang="it-IT" sz="1400">
                <a:latin typeface="Verdana" charset="0"/>
              </a:rPr>
              <a:t>- I)scuola nell’antica Roma; II)antica scuola romana</a:t>
            </a:r>
          </a:p>
          <a:p>
            <a:pPr marL="228600" indent="-228600"/>
            <a:endParaRPr lang="it-IT" sz="1400">
              <a:latin typeface="Verdana" charset="0"/>
            </a:endParaRPr>
          </a:p>
          <a:p>
            <a:pPr marL="228600" indent="-228600"/>
            <a:r>
              <a:rPr lang="it-IT" sz="1400">
                <a:latin typeface="Verdana" charset="0"/>
              </a:rPr>
              <a:t>- I)la scuola nell’antica Roma; II)la storia dell’antica scuola romana</a:t>
            </a:r>
          </a:p>
          <a:p>
            <a:pPr marL="228600" indent="-228600"/>
            <a:endParaRPr lang="it-IT" sz="1400">
              <a:latin typeface="Verdana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asellaDiTesto 6"/>
          <p:cNvSpPr txBox="1">
            <a:spLocks noChangeArrowheads="1"/>
          </p:cNvSpPr>
          <p:nvPr/>
        </p:nvSpPr>
        <p:spPr bwMode="auto">
          <a:xfrm>
            <a:off x="558800" y="952500"/>
            <a:ext cx="81661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400" b="1">
                <a:latin typeface="Verdana" charset="0"/>
              </a:rPr>
              <a:t>3.QUALE SITO HAI SCELTO?</a:t>
            </a:r>
          </a:p>
          <a:p>
            <a:endParaRPr lang="it-IT" sz="1400">
              <a:latin typeface="Verdana" charset="0"/>
            </a:endParaRPr>
          </a:p>
          <a:p>
            <a:pPr>
              <a:buFontTx/>
              <a:buChar char="-"/>
            </a:pPr>
            <a:r>
              <a:rPr lang="it-IT" sz="1400">
                <a:latin typeface="Verdana" charset="0"/>
              </a:rPr>
              <a:t> I)it.wikipedia orb/wiki/scuola di via cavour; II)Educazione a roma</a:t>
            </a:r>
            <a:br>
              <a:rPr lang="it-IT" sz="1400">
                <a:latin typeface="Verdana" charset="0"/>
              </a:rPr>
            </a:br>
            <a:r>
              <a:rPr lang="it-IT" sz="1400">
                <a:latin typeface="Verdana" charset="0"/>
              </a:rPr>
              <a:t>     www.porodos.it/ personaggi/apro…..; III) it.wikipedia.org/wiki/Educazione nell’antica</a:t>
            </a:r>
            <a:br>
              <a:rPr lang="it-IT" sz="1400">
                <a:latin typeface="Verdana" charset="0"/>
              </a:rPr>
            </a:br>
            <a:r>
              <a:rPr lang="it-IT" sz="1400">
                <a:latin typeface="Verdana" charset="0"/>
              </a:rPr>
              <a:t>     roma</a:t>
            </a:r>
          </a:p>
          <a:p>
            <a:pPr>
              <a:buFontTx/>
              <a:buChar char="-"/>
            </a:pPr>
            <a:endParaRPr lang="it-IT" sz="1400">
              <a:latin typeface="Verdana" charset="0"/>
            </a:endParaRPr>
          </a:p>
          <a:p>
            <a:pPr>
              <a:buFontTx/>
              <a:buChar char="-"/>
            </a:pPr>
            <a:r>
              <a:rPr lang="it-IT" sz="1400">
                <a:latin typeface="Verdana" charset="0"/>
              </a:rPr>
              <a:t> I)La scuola nell’antica roma-liceo Imperia/www.liceo imperia.it; II) Illeggibile;</a:t>
            </a:r>
          </a:p>
          <a:p>
            <a:r>
              <a:rPr lang="it-IT" sz="1400">
                <a:latin typeface="Verdana" charset="0"/>
              </a:rPr>
              <a:t>     III)Edifici pubblici nelle città dell’antica roma</a:t>
            </a:r>
          </a:p>
          <a:p>
            <a:endParaRPr lang="it-IT" sz="1400">
              <a:latin typeface="Verdana" charset="0"/>
            </a:endParaRPr>
          </a:p>
          <a:p>
            <a:pPr>
              <a:buFontTx/>
              <a:buChar char="-"/>
            </a:pPr>
            <a:r>
              <a:rPr lang="it-IT" sz="1400">
                <a:latin typeface="Verdana" charset="0"/>
              </a:rPr>
              <a:t> I)Educazione nell’antica Roma-wikipedia –it.wikipedia.org/wiki/educazione_nell’antica</a:t>
            </a:r>
            <a:br>
              <a:rPr lang="it-IT" sz="1400">
                <a:latin typeface="Verdana" charset="0"/>
              </a:rPr>
            </a:br>
            <a:r>
              <a:rPr lang="it-IT" sz="1400">
                <a:latin typeface="Verdana" charset="0"/>
              </a:rPr>
              <a:t>     _ roma; II)www.atuttascuola.it/didattica/roma_nel_secondo_secolo_a_htm</a:t>
            </a:r>
          </a:p>
          <a:p>
            <a:pPr>
              <a:buFontTx/>
              <a:buChar char="-"/>
            </a:pPr>
            <a:endParaRPr lang="it-IT" sz="1400">
              <a:latin typeface="Verdana" charset="0"/>
            </a:endParaRPr>
          </a:p>
          <a:p>
            <a:pPr>
              <a:buFontTx/>
              <a:buChar char="-"/>
            </a:pPr>
            <a:r>
              <a:rPr lang="it-IT" sz="1400">
                <a:latin typeface="Verdana" charset="0"/>
              </a:rPr>
              <a:t> I)www.archeompoli.it/istruzione; II)http://studentville.it/appunti/storia_antica_a83/</a:t>
            </a:r>
            <a:br>
              <a:rPr lang="it-IT" sz="1400">
                <a:latin typeface="Verdana" charset="0"/>
              </a:rPr>
            </a:br>
            <a:r>
              <a:rPr lang="it-IT" sz="1400">
                <a:latin typeface="Verdana" charset="0"/>
              </a:rPr>
              <a:t>    la_scuola_a_roma_2032_htm</a:t>
            </a:r>
          </a:p>
          <a:p>
            <a:pPr>
              <a:buFontTx/>
              <a:buChar char="-"/>
            </a:pPr>
            <a:endParaRPr lang="it-IT" sz="1400">
              <a:latin typeface="Verdana" charset="0"/>
            </a:endParaRPr>
          </a:p>
          <a:p>
            <a:pPr>
              <a:buFontTx/>
              <a:buChar char="-"/>
            </a:pPr>
            <a:r>
              <a:rPr lang="it-IT" sz="1400">
                <a:latin typeface="Verdana" charset="0"/>
              </a:rPr>
              <a:t> I)www.studiando.it/la_scuola_ai_tempi_dei_romani</a:t>
            </a:r>
          </a:p>
          <a:p>
            <a:pPr>
              <a:buFontTx/>
              <a:buChar char="-"/>
            </a:pPr>
            <a:endParaRPr lang="it-IT" sz="1400">
              <a:latin typeface="Verdana" charset="0"/>
            </a:endParaRPr>
          </a:p>
          <a:p>
            <a:pPr>
              <a:buFontTx/>
              <a:buChar char="-"/>
            </a:pPr>
            <a:endParaRPr lang="it-IT" sz="1400">
              <a:latin typeface="Verdana" charset="0"/>
            </a:endParaRPr>
          </a:p>
          <a:p>
            <a:endParaRPr lang="it-IT" sz="1400">
              <a:latin typeface="Verdana" charset="0"/>
            </a:endParaRPr>
          </a:p>
          <a:p>
            <a:endParaRPr lang="it-IT" sz="1400">
              <a:latin typeface="Verdana" charset="0"/>
            </a:endParaRPr>
          </a:p>
          <a:p>
            <a:endParaRPr lang="it-IT" sz="1400">
              <a:latin typeface="Verdana" charset="0"/>
            </a:endParaRPr>
          </a:p>
          <a:p>
            <a:endParaRPr lang="it-IT">
              <a:latin typeface="Verdana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asellaDiTesto 4"/>
          <p:cNvSpPr txBox="1">
            <a:spLocks noChangeArrowheads="1"/>
          </p:cNvSpPr>
          <p:nvPr/>
        </p:nvSpPr>
        <p:spPr bwMode="auto">
          <a:xfrm>
            <a:off x="558800" y="444500"/>
            <a:ext cx="81153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 sz="1400" b="1">
                <a:latin typeface="Verdana" charset="0"/>
              </a:rPr>
              <a:t>4.SEI SODDISFATTO DELLA SCELTA?</a:t>
            </a:r>
          </a:p>
          <a:p>
            <a:endParaRPr lang="it-IT" sz="1400">
              <a:latin typeface="Verdana" charset="0"/>
            </a:endParaRPr>
          </a:p>
          <a:p>
            <a:r>
              <a:rPr lang="it-IT" sz="1400">
                <a:latin typeface="Verdana" charset="0"/>
              </a:rPr>
              <a:t> </a:t>
            </a:r>
            <a:r>
              <a:rPr lang="it-IT" sz="1400" b="1">
                <a:latin typeface="Verdana" charset="0"/>
              </a:rPr>
              <a:t>SÌ </a:t>
            </a:r>
            <a:r>
              <a:rPr lang="it-IT" sz="1400">
                <a:latin typeface="Verdana" charset="0"/>
              </a:rPr>
              <a:t>: -Perché ci spiegano come istruivano e anche i materiali che usavano gli</a:t>
            </a:r>
            <a:br>
              <a:rPr lang="it-IT" sz="1400">
                <a:latin typeface="Verdana" charset="0"/>
              </a:rPr>
            </a:br>
            <a:r>
              <a:rPr lang="it-IT" sz="1400">
                <a:latin typeface="Verdana" charset="0"/>
              </a:rPr>
              <a:t>         studenti, e ci dice il responsabile: L. Perrem Empoli; il n. di tel. 3341741120</a:t>
            </a:r>
          </a:p>
          <a:p>
            <a:endParaRPr lang="it-IT" sz="1400">
              <a:latin typeface="Verdana" charset="0"/>
            </a:endParaRPr>
          </a:p>
          <a:p>
            <a:r>
              <a:rPr lang="it-IT" sz="1400" b="1">
                <a:latin typeface="Verdana" charset="0"/>
              </a:rPr>
              <a:t>NO</a:t>
            </a:r>
            <a:r>
              <a:rPr lang="it-IT" sz="1400">
                <a:latin typeface="Verdana" charset="0"/>
              </a:rPr>
              <a:t> :  -Erano edifici moderni o terme antiche</a:t>
            </a:r>
          </a:p>
          <a:p>
            <a:r>
              <a:rPr lang="it-IT" sz="1400">
                <a:latin typeface="Verdana" charset="0"/>
              </a:rPr>
              <a:t>         -La data non corrisponde a quella che cerchiamo</a:t>
            </a:r>
          </a:p>
          <a:p>
            <a:r>
              <a:rPr lang="it-IT" sz="1400">
                <a:latin typeface="Verdana" charset="0"/>
              </a:rPr>
              <a:t>         -Gli argomenti non interessavano e le date non ci sono</a:t>
            </a:r>
          </a:p>
          <a:p>
            <a:r>
              <a:rPr lang="it-IT" sz="1400">
                <a:latin typeface="Verdana" charset="0"/>
              </a:rPr>
              <a:t>         -Non ci interessa l’argomento</a:t>
            </a:r>
          </a:p>
          <a:p>
            <a:r>
              <a:rPr lang="it-IT" sz="1400">
                <a:latin typeface="Verdana" charset="0"/>
              </a:rPr>
              <a:t>         -Non ci interessavano, non andavano bene</a:t>
            </a:r>
          </a:p>
          <a:p>
            <a:r>
              <a:rPr lang="it-IT" sz="1400">
                <a:latin typeface="Verdana" charset="0"/>
              </a:rPr>
              <a:t>         -Lo abbiamo letto e non siamo stati capaci di comprenderlo</a:t>
            </a:r>
          </a:p>
          <a:p>
            <a:r>
              <a:rPr lang="it-IT" sz="1400">
                <a:latin typeface="Verdana" charset="0"/>
              </a:rPr>
              <a:t>         -Nel testo ci sono parole che non riusciamo a capire o direttamente in latino:</a:t>
            </a:r>
          </a:p>
          <a:p>
            <a:r>
              <a:rPr lang="it-IT" sz="1400">
                <a:latin typeface="Verdana" charset="0"/>
              </a:rPr>
              <a:t>          nos maiorum, gravitas, fides….Però c’era una data recente: 25/04/2014</a:t>
            </a:r>
          </a:p>
          <a:p>
            <a:r>
              <a:rPr lang="it-IT" sz="1400">
                <a:latin typeface="Verdana" charset="0"/>
              </a:rPr>
              <a:t>         -Non riusciamo a capire il significato</a:t>
            </a:r>
          </a:p>
          <a:p>
            <a:endParaRPr lang="it-IT" sz="1400">
              <a:latin typeface="Verdana" charset="0"/>
            </a:endParaRPr>
          </a:p>
          <a:p>
            <a:r>
              <a:rPr lang="it-IT" sz="1400" b="1">
                <a:latin typeface="Verdana" charset="0"/>
              </a:rPr>
              <a:t>IN PARTE</a:t>
            </a:r>
            <a:r>
              <a:rPr lang="it-IT" sz="1400">
                <a:latin typeface="Verdana" charset="0"/>
              </a:rPr>
              <a:t>: </a:t>
            </a:r>
          </a:p>
          <a:p>
            <a:r>
              <a:rPr lang="it-IT" sz="1400">
                <a:latin typeface="Verdana" charset="0"/>
              </a:rPr>
              <a:t>         -Non abbiamo trovato l’autore quindi non ci possiamo fidare, però c’erano le date</a:t>
            </a:r>
            <a:br>
              <a:rPr lang="it-IT" sz="1400">
                <a:latin typeface="Verdana" charset="0"/>
              </a:rPr>
            </a:br>
            <a:r>
              <a:rPr lang="it-IT" sz="1400">
                <a:latin typeface="Verdana" charset="0"/>
              </a:rPr>
              <a:t>          che interessavano a noi</a:t>
            </a:r>
          </a:p>
          <a:p>
            <a:r>
              <a:rPr lang="it-IT" sz="1400">
                <a:latin typeface="Verdana" charset="0"/>
              </a:rPr>
              <a:t>         -Quello che l’ha scritto non si sa se sia studente o docente e non si può verificare</a:t>
            </a:r>
            <a:br>
              <a:rPr lang="it-IT" sz="1400">
                <a:latin typeface="Verdana" charset="0"/>
              </a:rPr>
            </a:br>
            <a:r>
              <a:rPr lang="it-IT" sz="1400">
                <a:latin typeface="Verdana" charset="0"/>
              </a:rPr>
              <a:t>          la data di pubblicazione</a:t>
            </a:r>
          </a:p>
          <a:p>
            <a:r>
              <a:rPr lang="it-IT" sz="1400">
                <a:latin typeface="Verdana" charset="0"/>
              </a:rPr>
              <a:t>         -L’autore non si sa di che professione è, ma la datazione è recente e i termini </a:t>
            </a:r>
          </a:p>
          <a:p>
            <a:r>
              <a:rPr lang="it-IT" sz="1400">
                <a:latin typeface="Verdana" charset="0"/>
              </a:rPr>
              <a:t>          sono complicati per i bambini</a:t>
            </a:r>
          </a:p>
          <a:p>
            <a:r>
              <a:rPr lang="it-IT" sz="1400">
                <a:latin typeface="Verdana" charset="0"/>
              </a:rPr>
              <a:t>         -Le informazioni sembravano attendibili, ma abbiamo guardato chi aveva scritto</a:t>
            </a:r>
            <a:br>
              <a:rPr lang="it-IT" sz="1400">
                <a:latin typeface="Verdana" charset="0"/>
              </a:rPr>
            </a:br>
            <a:r>
              <a:rPr lang="it-IT" sz="1400">
                <a:latin typeface="Verdana" charset="0"/>
              </a:rPr>
              <a:t>           il testo, ma non era chiarito perché diceva solo di amministratori sconosciuti </a:t>
            </a:r>
          </a:p>
          <a:p>
            <a:r>
              <a:rPr lang="it-IT" sz="1400">
                <a:latin typeface="Verdana" charset="0"/>
              </a:rPr>
              <a:t>         -L’argomento l’abbiamo compreso, ma non sappiamo chi l’ha scritto</a:t>
            </a:r>
          </a:p>
          <a:p>
            <a:r>
              <a:rPr lang="it-IT" sz="1400">
                <a:latin typeface="Verdana" charset="0"/>
              </a:rPr>
              <a:t>         -Il significato è chiaro, abbiamo il nome dell’autrice che però non sappiamo chi è</a:t>
            </a:r>
          </a:p>
          <a:p>
            <a:r>
              <a:rPr lang="it-IT" sz="1400">
                <a:latin typeface="Verdana" charset="0"/>
              </a:rPr>
              <a:t/>
            </a:r>
            <a:br>
              <a:rPr lang="it-IT" sz="1400">
                <a:latin typeface="Verdana" charset="0"/>
              </a:rPr>
            </a:br>
            <a:r>
              <a:rPr lang="it-IT" sz="1400">
                <a:latin typeface="Verdana" charset="0"/>
              </a:rPr>
              <a:t>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29861" y="499251"/>
            <a:ext cx="7304690" cy="5610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26-01-20015  pomeriggio dalle 14,30 alle 16</a:t>
            </a:r>
          </a:p>
          <a:p>
            <a:endParaRPr lang="it-IT" sz="1200" dirty="0" smtClean="0"/>
          </a:p>
          <a:p>
            <a:endParaRPr lang="it-IT" sz="1200" dirty="0" smtClean="0"/>
          </a:p>
          <a:p>
            <a:r>
              <a:rPr lang="it-IT" sz="1200" dirty="0" smtClean="0"/>
              <a:t>Introduciamo comunicando ai bambini che assieme faremo un’attività che ci permetta di cercare in internet, in modo corretto, informazioni su un argomento che ci interessa.</a:t>
            </a:r>
          </a:p>
          <a:p>
            <a:r>
              <a:rPr lang="it-IT" sz="1200" i="1" dirty="0" smtClean="0"/>
              <a:t>L’attività si svolge tutta oralmente e collettivamente con i testi proiettati sulla </a:t>
            </a:r>
            <a:r>
              <a:rPr lang="it-IT" sz="1200" i="1" dirty="0" err="1" smtClean="0"/>
              <a:t>Lim</a:t>
            </a:r>
            <a:r>
              <a:rPr lang="it-IT" sz="1200" i="1" dirty="0" smtClean="0"/>
              <a:t>.</a:t>
            </a:r>
          </a:p>
          <a:p>
            <a:endParaRPr lang="it-IT" sz="1200" dirty="0" smtClean="0"/>
          </a:p>
          <a:p>
            <a:r>
              <a:rPr lang="it-IT" sz="1200" cap="all" dirty="0" smtClean="0"/>
              <a:t>Domande introduttive per testare la loro familiarità con la ricerca web. </a:t>
            </a:r>
          </a:p>
          <a:p>
            <a:endParaRPr lang="it-IT" sz="1200" cap="all" dirty="0" smtClean="0"/>
          </a:p>
          <a:p>
            <a:pPr marL="228600" indent="-228600">
              <a:buAutoNum type="arabicPeriod"/>
            </a:pPr>
            <a:r>
              <a:rPr lang="it-IT" sz="1200" dirty="0" smtClean="0"/>
              <a:t>Per </a:t>
            </a:r>
            <a:r>
              <a:rPr lang="it-IT" sz="1200" dirty="0"/>
              <a:t>cercare un sito che ti dia delle informazioni su un argomento stabilito hai un'idea di come si possa </a:t>
            </a:r>
            <a:r>
              <a:rPr lang="it-IT" sz="1200" dirty="0" smtClean="0"/>
              <a:t>fare?</a:t>
            </a:r>
          </a:p>
          <a:p>
            <a:pPr marL="228600" indent="-228600">
              <a:buAutoNum type="arabicPeriod"/>
            </a:pPr>
            <a:endParaRPr lang="it-IT" sz="1200" dirty="0" smtClean="0"/>
          </a:p>
          <a:p>
            <a:pPr marL="228600" indent="-228600"/>
            <a:r>
              <a:rPr lang="it-IT" sz="1200" i="1" dirty="0"/>
              <a:t>S</a:t>
            </a:r>
            <a:r>
              <a:rPr lang="it-IT" sz="1200" i="1" dirty="0" smtClean="0"/>
              <a:t>olo quattro alzano la mano, poi se ne aggiungerà un quinto. Tutti gli altri scuotono la testa</a:t>
            </a:r>
          </a:p>
          <a:p>
            <a:pPr marL="228600" indent="-228600"/>
            <a:endParaRPr lang="it-IT" sz="1200" i="1" dirty="0" smtClean="0"/>
          </a:p>
          <a:p>
            <a:pPr marL="228600" indent="-228600"/>
            <a:endParaRPr lang="it-IT" sz="1200" dirty="0" smtClean="0"/>
          </a:p>
          <a:p>
            <a:pPr marL="228600" indent="-228600"/>
            <a:r>
              <a:rPr lang="it-IT" sz="1200" dirty="0" smtClean="0"/>
              <a:t>1.1  Spiegateci come fate (</a:t>
            </a:r>
            <a:r>
              <a:rPr lang="it-IT" sz="1200" i="1" dirty="0" smtClean="0"/>
              <a:t>per facilitare le risposte facciamo un esempio qualunque).</a:t>
            </a:r>
          </a:p>
          <a:p>
            <a:pPr marL="228600" indent="-228600"/>
            <a:r>
              <a:rPr lang="it-IT" sz="1200" dirty="0" smtClean="0"/>
              <a:t>      Se voi voleste sapere come si fa a costruire una casa, che cosa fareste?</a:t>
            </a:r>
          </a:p>
          <a:p>
            <a:pPr marL="228600" indent="-228600"/>
            <a:endParaRPr lang="it-IT" sz="1200" dirty="0" smtClean="0"/>
          </a:p>
          <a:p>
            <a:pPr marL="228600" indent="-228600"/>
            <a:r>
              <a:rPr lang="it-IT" sz="1200" dirty="0" smtClean="0"/>
              <a:t>Risposte: </a:t>
            </a:r>
          </a:p>
          <a:p>
            <a:pPr marL="228600" indent="-228600"/>
            <a:endParaRPr lang="it-IT" sz="1200" dirty="0" smtClean="0"/>
          </a:p>
          <a:p>
            <a:pPr marL="228600" indent="-228600"/>
            <a:r>
              <a:rPr lang="it-IT" sz="1200" dirty="0" smtClean="0"/>
              <a:t>-   Vado su google e scrivo </a:t>
            </a:r>
            <a:r>
              <a:rPr lang="it-IT" sz="1200" i="1" dirty="0" smtClean="0"/>
              <a:t>come costruire una casa</a:t>
            </a:r>
          </a:p>
          <a:p>
            <a:pPr marL="228600" indent="-228600">
              <a:buFontTx/>
              <a:buChar char="-"/>
            </a:pPr>
            <a:endParaRPr lang="it-IT" sz="1200" dirty="0" smtClean="0"/>
          </a:p>
          <a:p>
            <a:pPr marL="228600" indent="-228600">
              <a:buFontTx/>
              <a:buChar char="-"/>
            </a:pPr>
            <a:r>
              <a:rPr lang="it-IT" sz="1200" dirty="0" smtClean="0"/>
              <a:t>Conosci un architetto e cerchi il sito con il suo nome</a:t>
            </a:r>
          </a:p>
          <a:p>
            <a:pPr marL="228600" indent="-228600">
              <a:buFontTx/>
              <a:buChar char="-"/>
            </a:pPr>
            <a:endParaRPr lang="it-IT" sz="1200" dirty="0" smtClean="0"/>
          </a:p>
          <a:p>
            <a:pPr marL="228600" indent="-228600">
              <a:buFontTx/>
              <a:buChar char="-"/>
            </a:pPr>
            <a:r>
              <a:rPr lang="it-IT" sz="1200" dirty="0" smtClean="0"/>
              <a:t>Guardo le </a:t>
            </a:r>
            <a:r>
              <a:rPr lang="it-IT" sz="1200" dirty="0" err="1" smtClean="0"/>
              <a:t>frasette</a:t>
            </a:r>
            <a:r>
              <a:rPr lang="it-IT" sz="1200" dirty="0" smtClean="0"/>
              <a:t> in blu e cerco quello che mi interessa</a:t>
            </a:r>
          </a:p>
          <a:p>
            <a:pPr marL="228600" indent="-228600">
              <a:buFontTx/>
              <a:buChar char="-"/>
            </a:pPr>
            <a:endParaRPr lang="it-IT" sz="1200" dirty="0" smtClean="0"/>
          </a:p>
          <a:p>
            <a:pPr marL="228600" indent="-228600">
              <a:buFontTx/>
              <a:buChar char="-"/>
            </a:pPr>
            <a:r>
              <a:rPr lang="it-IT" sz="1200" dirty="0" smtClean="0"/>
              <a:t>Scrivo </a:t>
            </a:r>
            <a:r>
              <a:rPr lang="it-IT" sz="1200" i="1" dirty="0" smtClean="0"/>
              <a:t>architettura, costruzione casa</a:t>
            </a:r>
          </a:p>
          <a:p>
            <a:pPr marL="228600" indent="-228600">
              <a:buFontTx/>
              <a:buChar char="-"/>
            </a:pPr>
            <a:endParaRPr lang="it-IT" sz="1200" dirty="0" smtClean="0"/>
          </a:p>
          <a:p>
            <a:pPr marL="228600" indent="-228600">
              <a:buFontTx/>
              <a:buChar char="-"/>
            </a:pPr>
            <a:r>
              <a:rPr lang="it-IT" sz="1200" dirty="0" smtClean="0"/>
              <a:t>Ma potrebbe uscire un gioco, come costruire una casa per gioco</a:t>
            </a:r>
          </a:p>
          <a:p>
            <a:pPr marL="228600" indent="-228600">
              <a:buFontTx/>
              <a:buChar char="-"/>
            </a:pPr>
            <a:endParaRPr lang="it-IT" sz="1200" dirty="0" smtClean="0"/>
          </a:p>
          <a:p>
            <a:pPr marL="228600" indent="-228600"/>
            <a:endParaRPr lang="it-IT" sz="1200" dirty="0" smtClean="0"/>
          </a:p>
          <a:p>
            <a:pPr marL="228600" indent="-228600"/>
            <a:endParaRPr lang="it-IT" sz="1200" dirty="0" smtClean="0"/>
          </a:p>
          <a:p>
            <a:endParaRPr lang="it-IT" sz="1200" cap="al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asellaDiTesto 3"/>
          <p:cNvSpPr txBox="1">
            <a:spLocks noChangeArrowheads="1"/>
          </p:cNvSpPr>
          <p:nvPr/>
        </p:nvSpPr>
        <p:spPr bwMode="auto">
          <a:xfrm>
            <a:off x="1168400" y="1270000"/>
            <a:ext cx="71882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it-IT">
                <a:latin typeface="Verdana" charset="0"/>
              </a:rPr>
              <a:t>Qui termina il lavoro del secondo incontro.</a:t>
            </a:r>
          </a:p>
          <a:p>
            <a:endParaRPr lang="it-IT">
              <a:latin typeface="Verdana" charset="0"/>
            </a:endParaRPr>
          </a:p>
          <a:p>
            <a:r>
              <a:rPr lang="it-IT">
                <a:latin typeface="Verdana" charset="0"/>
              </a:rPr>
              <a:t>Avremmo voluto discutere con i bambini dei loro risultati,</a:t>
            </a:r>
          </a:p>
          <a:p>
            <a:r>
              <a:rPr lang="it-IT">
                <a:latin typeface="Verdana" charset="0"/>
              </a:rPr>
              <a:t>ma non ne abbiamo avuto il tempo.</a:t>
            </a:r>
          </a:p>
          <a:p>
            <a:endParaRPr lang="it-IT">
              <a:latin typeface="Verdana" charset="0"/>
            </a:endParaRPr>
          </a:p>
          <a:p>
            <a:r>
              <a:rPr lang="it-IT">
                <a:latin typeface="Verdana" charset="0"/>
              </a:rPr>
              <a:t>Sarebbe utile discuterne con il gruppo al nostro prossimo incontro.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57587" y="1287517"/>
            <a:ext cx="6884276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it-IT" sz="1200" dirty="0" err="1" smtClean="0"/>
              <a:t>2</a:t>
            </a:r>
            <a:r>
              <a:rPr lang="it-IT" sz="1200" dirty="0" smtClean="0"/>
              <a:t>. Avete mai sentito parlare di parola-chiave? Avete un’idea di che cosa voglia dire?</a:t>
            </a:r>
          </a:p>
          <a:p>
            <a:pPr marL="228600" indent="-228600"/>
            <a:endParaRPr lang="it-IT" sz="1200" dirty="0" smtClean="0"/>
          </a:p>
          <a:p>
            <a:pPr marL="228600" indent="-228600"/>
            <a:r>
              <a:rPr lang="it-IT" sz="1200" i="1" dirty="0" smtClean="0"/>
              <a:t>La maggior parte non ne ha idea.</a:t>
            </a:r>
          </a:p>
          <a:p>
            <a:pPr marL="228600" indent="-228600"/>
            <a:endParaRPr lang="it-IT" sz="1200" i="1" dirty="0" smtClean="0"/>
          </a:p>
          <a:p>
            <a:pPr marL="228600" indent="-228600">
              <a:buFontTx/>
              <a:buChar char="-"/>
            </a:pPr>
            <a:r>
              <a:rPr lang="it-IT" sz="1200" dirty="0" smtClean="0"/>
              <a:t>Una parola che </a:t>
            </a:r>
            <a:r>
              <a:rPr lang="it-IT" sz="1200" dirty="0" err="1" smtClean="0"/>
              <a:t>…</a:t>
            </a:r>
            <a:r>
              <a:rPr lang="it-IT" sz="1200" dirty="0" smtClean="0"/>
              <a:t> (</a:t>
            </a:r>
            <a:r>
              <a:rPr lang="it-IT" sz="1200" i="1" dirty="0" smtClean="0"/>
              <a:t>capiamo che la scambia con la password)</a:t>
            </a:r>
          </a:p>
          <a:p>
            <a:pPr marL="228600" indent="-228600">
              <a:buFontTx/>
              <a:buChar char="-"/>
            </a:pPr>
            <a:endParaRPr lang="it-IT" sz="1200" dirty="0" smtClean="0"/>
          </a:p>
          <a:p>
            <a:pPr marL="228600" indent="-228600">
              <a:buFontTx/>
              <a:buChar char="-"/>
            </a:pPr>
            <a:r>
              <a:rPr lang="it-IT" sz="1200" dirty="0" smtClean="0"/>
              <a:t>Quella che metto nei dati del problema (</a:t>
            </a:r>
            <a:r>
              <a:rPr lang="it-IT" sz="1200" i="1" dirty="0" smtClean="0"/>
              <a:t>si riferisce ad un metodo usato in classe dall’insegnante di matematica che ha stabilito delle parole di riferimento per ogni operazione)</a:t>
            </a:r>
          </a:p>
          <a:p>
            <a:pPr marL="228600" indent="-228600">
              <a:buFontTx/>
              <a:buChar char="-"/>
            </a:pPr>
            <a:endParaRPr lang="it-IT" sz="1200" dirty="0" smtClean="0"/>
          </a:p>
          <a:p>
            <a:pPr marL="228600" indent="-228600">
              <a:buFontTx/>
              <a:buChar char="-"/>
            </a:pPr>
            <a:r>
              <a:rPr lang="it-IT" sz="1200" dirty="0" smtClean="0"/>
              <a:t>Tu scegli una parola che ti permette di trovare informazioni.</a:t>
            </a:r>
          </a:p>
          <a:p>
            <a:pPr marL="228600" indent="-228600"/>
            <a:endParaRPr lang="it-IT" sz="1200" dirty="0" smtClean="0"/>
          </a:p>
          <a:p>
            <a:pPr marL="228600" indent="-228600"/>
            <a:r>
              <a:rPr lang="it-IT" sz="1200" dirty="0" err="1" smtClean="0"/>
              <a:t>Ins</a:t>
            </a:r>
            <a:r>
              <a:rPr lang="it-IT" sz="1200" dirty="0" smtClean="0"/>
              <a:t>.: Prendiamo l’argomento che abbiamo trattato stamattina </a:t>
            </a:r>
            <a:r>
              <a:rPr lang="it-IT" sz="1200" dirty="0" smtClean="0">
                <a:solidFill>
                  <a:srgbClr val="FF0000"/>
                </a:solidFill>
              </a:rPr>
              <a:t>(?)</a:t>
            </a:r>
            <a:r>
              <a:rPr lang="it-IT" sz="1200" dirty="0" smtClean="0"/>
              <a:t>, quali potrebbero</a:t>
            </a:r>
            <a:br>
              <a:rPr lang="it-IT" sz="1200" dirty="0" smtClean="0"/>
            </a:br>
            <a:r>
              <a:rPr lang="it-IT" sz="1200" dirty="0" smtClean="0"/>
              <a:t>   essere le parole chiave? (</a:t>
            </a:r>
            <a:r>
              <a:rPr lang="it-IT" sz="1200" i="1" dirty="0" smtClean="0"/>
              <a:t>alcuni bambini propongono delle parole)</a:t>
            </a:r>
          </a:p>
          <a:p>
            <a:pPr marL="228600" indent="-228600"/>
            <a:endParaRPr lang="it-IT" sz="1200" dirty="0" smtClean="0"/>
          </a:p>
          <a:p>
            <a:pPr marL="228600" indent="-228600"/>
            <a:r>
              <a:rPr lang="it-IT" sz="1200" dirty="0" smtClean="0"/>
              <a:t>Es. </a:t>
            </a:r>
            <a:r>
              <a:rPr lang="it-IT" sz="1200" dirty="0" err="1" smtClean="0"/>
              <a:t>1</a:t>
            </a:r>
            <a:r>
              <a:rPr lang="it-IT" sz="1200" dirty="0" smtClean="0"/>
              <a:t>    fonte </a:t>
            </a:r>
            <a:r>
              <a:rPr lang="it-IT" sz="1200" dirty="0" err="1" smtClean="0"/>
              <a:t>–</a:t>
            </a:r>
            <a:r>
              <a:rPr lang="it-IT" sz="1200" dirty="0" smtClean="0"/>
              <a:t> Atene </a:t>
            </a:r>
            <a:r>
              <a:rPr lang="it-IT" sz="1200" dirty="0" err="1" smtClean="0"/>
              <a:t>–</a:t>
            </a:r>
            <a:r>
              <a:rPr lang="it-IT" sz="1200" dirty="0" smtClean="0"/>
              <a:t> </a:t>
            </a:r>
            <a:r>
              <a:rPr lang="it-IT" sz="1200" dirty="0" err="1" smtClean="0"/>
              <a:t>V</a:t>
            </a:r>
            <a:r>
              <a:rPr lang="it-IT" sz="1200" dirty="0" smtClean="0"/>
              <a:t> sec. a. C. </a:t>
            </a:r>
            <a:r>
              <a:rPr lang="it-IT" sz="1200" dirty="0" err="1" smtClean="0"/>
              <a:t>–</a:t>
            </a:r>
            <a:r>
              <a:rPr lang="it-IT" sz="1200" dirty="0" smtClean="0"/>
              <a:t> </a:t>
            </a:r>
            <a:r>
              <a:rPr lang="it-IT" sz="1200" dirty="0" err="1" smtClean="0"/>
              <a:t>Eu…</a:t>
            </a:r>
            <a:endParaRPr lang="it-IT" sz="1200" dirty="0" smtClean="0"/>
          </a:p>
          <a:p>
            <a:pPr marL="228600" indent="-228600"/>
            <a:endParaRPr lang="it-IT" sz="1200" dirty="0" smtClean="0"/>
          </a:p>
          <a:p>
            <a:pPr marL="228600" indent="-228600"/>
            <a:r>
              <a:rPr lang="it-IT" sz="1200" dirty="0" smtClean="0"/>
              <a:t>Es. </a:t>
            </a:r>
            <a:r>
              <a:rPr lang="it-IT" sz="1200" dirty="0" err="1" smtClean="0"/>
              <a:t>2</a:t>
            </a:r>
            <a:r>
              <a:rPr lang="it-IT" sz="1200" dirty="0" smtClean="0"/>
              <a:t>    fonte </a:t>
            </a:r>
            <a:r>
              <a:rPr lang="it-IT" sz="1200" dirty="0" err="1" smtClean="0"/>
              <a:t>–</a:t>
            </a:r>
            <a:r>
              <a:rPr lang="it-IT" sz="1200" dirty="0" smtClean="0"/>
              <a:t> Plutarco </a:t>
            </a:r>
            <a:r>
              <a:rPr lang="it-IT" sz="1200" dirty="0" err="1" smtClean="0"/>
              <a:t>…</a:t>
            </a:r>
            <a:r>
              <a:rPr lang="it-IT" sz="1200" dirty="0" smtClean="0"/>
              <a:t>. (</a:t>
            </a:r>
            <a:r>
              <a:rPr lang="it-IT" sz="1200" i="1" dirty="0" smtClean="0"/>
              <a:t>qui sono indecisi se inserire il secolo in cui visse Plutarco I</a:t>
            </a:r>
            <a:br>
              <a:rPr lang="it-IT" sz="1200" i="1" dirty="0" smtClean="0"/>
            </a:br>
            <a:r>
              <a:rPr lang="it-IT" sz="1200" i="1" dirty="0" smtClean="0"/>
              <a:t>       d. C. o il periodo di cui scrisse </a:t>
            </a:r>
            <a:r>
              <a:rPr lang="it-IT" sz="1200" i="1" dirty="0" err="1" smtClean="0"/>
              <a:t>V</a:t>
            </a:r>
            <a:r>
              <a:rPr lang="it-IT" sz="1200" i="1" dirty="0" smtClean="0"/>
              <a:t> a. C.)</a:t>
            </a:r>
          </a:p>
          <a:p>
            <a:pPr marL="228600" indent="-228600"/>
            <a:endParaRPr lang="it-IT" sz="1200" i="1" dirty="0" smtClean="0"/>
          </a:p>
          <a:p>
            <a:pPr marL="228600" indent="-228600"/>
            <a:r>
              <a:rPr lang="it-IT" sz="1200" i="1" dirty="0" smtClean="0"/>
              <a:t>Hanno capito che con più parole chiave l’argomento è più circostanziato</a:t>
            </a:r>
          </a:p>
          <a:p>
            <a:endParaRPr lang="it-IT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43034" y="332828"/>
            <a:ext cx="8417035" cy="133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L’argomento scelto è </a:t>
            </a:r>
            <a:r>
              <a:rPr lang="it-IT" sz="1600" b="1" cap="all" dirty="0" smtClean="0"/>
              <a:t>La </a:t>
            </a:r>
            <a:r>
              <a:rPr lang="it-IT" sz="1600" b="1" cap="all" dirty="0"/>
              <a:t>scuola al tempo dei romani </a:t>
            </a:r>
            <a:r>
              <a:rPr lang="it-IT" sz="1600" b="1" cap="all" dirty="0" smtClean="0"/>
              <a:t>antichi</a:t>
            </a:r>
          </a:p>
          <a:p>
            <a:endParaRPr lang="it-IT" sz="1200" dirty="0" smtClean="0"/>
          </a:p>
          <a:p>
            <a:r>
              <a:rPr lang="it-IT" sz="1200" dirty="0" err="1"/>
              <a:t>3</a:t>
            </a:r>
            <a:r>
              <a:rPr lang="it-IT" sz="1200" dirty="0"/>
              <a:t>) Che cosa sai di questo </a:t>
            </a:r>
            <a:r>
              <a:rPr lang="it-IT" sz="1200" dirty="0" smtClean="0"/>
              <a:t>argomento? </a:t>
            </a:r>
          </a:p>
          <a:p>
            <a:r>
              <a:rPr lang="it-IT" sz="1200" dirty="0" smtClean="0"/>
              <a:t>                  Nessuno in classe lo conosce. Cominciamo allora a guardare le pagine di alcuni siti.</a:t>
            </a:r>
          </a:p>
          <a:p>
            <a:endParaRPr lang="it-IT" sz="1200" dirty="0" smtClean="0"/>
          </a:p>
          <a:p>
            <a:r>
              <a:rPr lang="it-IT" sz="1400" dirty="0" smtClean="0"/>
              <a:t>SITO  n. </a:t>
            </a:r>
            <a:r>
              <a:rPr lang="it-IT" sz="1400" dirty="0" err="1" smtClean="0"/>
              <a:t>1</a:t>
            </a:r>
            <a:r>
              <a:rPr lang="it-IT" sz="1400" dirty="0" smtClean="0"/>
              <a:t>    </a:t>
            </a:r>
            <a:r>
              <a:rPr lang="it-IT" sz="1400" dirty="0" smtClean="0">
                <a:hlinkClick r:id="rId2"/>
              </a:rPr>
              <a:t>http://web.tiscalinet.it/appuntiericerche/Storia/UsieCostumiromani.htm</a:t>
            </a:r>
            <a:endParaRPr lang="it-IT" sz="1400" dirty="0" smtClean="0"/>
          </a:p>
          <a:p>
            <a:endParaRPr lang="it-IT" sz="1400" dirty="0" smtClean="0"/>
          </a:p>
          <a:p>
            <a:endParaRPr lang="it-IT" sz="1200" dirty="0" smtClean="0"/>
          </a:p>
          <a:p>
            <a:endParaRPr lang="it-IT" sz="1200" dirty="0"/>
          </a:p>
        </p:txBody>
      </p:sp>
      <p:pic>
        <p:nvPicPr>
          <p:cNvPr id="5" name="Immagine 4" descr="Schermata 2015-01-27 a 12.47.32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375159" y="1839310"/>
            <a:ext cx="6700290" cy="478558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86828" y="516760"/>
            <a:ext cx="8145518" cy="5816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Per prima cosa scorriamo tutta la pagina e scopriamo che ha degli altri titoli oltre al primo. Teniamo sempre a mente qual è l’argomento che ci interessa</a:t>
            </a:r>
          </a:p>
          <a:p>
            <a:endParaRPr lang="it-IT" sz="1200" dirty="0" smtClean="0"/>
          </a:p>
          <a:p>
            <a:r>
              <a:rPr lang="it-IT" sz="1200" dirty="0" smtClean="0"/>
              <a:t>-</a:t>
            </a:r>
            <a:r>
              <a:rPr lang="it-IT" sz="1200" b="1" dirty="0" smtClean="0"/>
              <a:t>L’educazione della ragazza      </a:t>
            </a:r>
            <a:r>
              <a:rPr lang="it-IT" sz="1200" dirty="0" smtClean="0"/>
              <a:t>può darsi dal titolo no, leggiamo qualche riga. Qui si accende la</a:t>
            </a:r>
            <a:br>
              <a:rPr lang="it-IT" sz="1200" dirty="0" smtClean="0"/>
            </a:br>
            <a:r>
              <a:rPr lang="it-IT" sz="1200" dirty="0" smtClean="0"/>
              <a:t>                                                  discussione, che non concluderemo oggi, sul significato/differenza  </a:t>
            </a:r>
          </a:p>
          <a:p>
            <a:r>
              <a:rPr lang="it-IT" sz="1200" dirty="0" smtClean="0"/>
              <a:t>                                                  fra insegnamento, educazione, </a:t>
            </a:r>
            <a:r>
              <a:rPr lang="it-IT" sz="1200" dirty="0" err="1" smtClean="0"/>
              <a:t>scuola</a:t>
            </a:r>
            <a:r>
              <a:rPr lang="it-IT" sz="1200" b="1" dirty="0" err="1" smtClean="0">
                <a:solidFill>
                  <a:srgbClr val="FF0000"/>
                </a:solidFill>
              </a:rPr>
              <a:t>*</a:t>
            </a:r>
            <a:endParaRPr lang="it-IT" sz="1200" b="1" dirty="0" smtClean="0">
              <a:solidFill>
                <a:srgbClr val="FF0000"/>
              </a:solidFill>
            </a:endParaRPr>
          </a:p>
          <a:p>
            <a:r>
              <a:rPr lang="it-IT" sz="1200" dirty="0" smtClean="0"/>
              <a:t>-Vesti e ornamenti femminili</a:t>
            </a:r>
          </a:p>
          <a:p>
            <a:r>
              <a:rPr lang="it-IT" sz="1200" dirty="0" smtClean="0"/>
              <a:t>-</a:t>
            </a:r>
            <a:r>
              <a:rPr lang="it-IT" sz="1200" b="1" dirty="0" smtClean="0"/>
              <a:t>L’educazione del ragazzo          </a:t>
            </a:r>
            <a:r>
              <a:rPr lang="it-IT" sz="1200" dirty="0" smtClean="0"/>
              <a:t>stessa procedura del primo punto</a:t>
            </a:r>
          </a:p>
          <a:p>
            <a:r>
              <a:rPr lang="it-IT" sz="1200" dirty="0" smtClean="0"/>
              <a:t>-L’abbigliamento maschile</a:t>
            </a:r>
          </a:p>
          <a:p>
            <a:r>
              <a:rPr lang="it-IT" sz="1200" dirty="0" smtClean="0"/>
              <a:t>-Barba e capelli</a:t>
            </a:r>
          </a:p>
          <a:p>
            <a:r>
              <a:rPr lang="it-IT" sz="1200" dirty="0" smtClean="0"/>
              <a:t>-</a:t>
            </a:r>
            <a:r>
              <a:rPr lang="it-IT" sz="1200" b="1" dirty="0" smtClean="0"/>
              <a:t>L’insegnamento a Roma           </a:t>
            </a:r>
            <a:r>
              <a:rPr lang="it-IT" sz="1200" dirty="0" smtClean="0"/>
              <a:t>di sicuro, sono tutti d’accordo</a:t>
            </a:r>
          </a:p>
          <a:p>
            <a:r>
              <a:rPr lang="it-IT" sz="1200" dirty="0" smtClean="0"/>
              <a:t>-Cibi e bevande</a:t>
            </a:r>
          </a:p>
          <a:p>
            <a:r>
              <a:rPr lang="it-IT" sz="1200" dirty="0" smtClean="0"/>
              <a:t>-Gli schiavi a </a:t>
            </a:r>
            <a:r>
              <a:rPr lang="it-IT" sz="1200" dirty="0"/>
              <a:t>R</a:t>
            </a:r>
            <a:r>
              <a:rPr lang="it-IT" sz="1200" dirty="0" smtClean="0"/>
              <a:t>oma</a:t>
            </a:r>
          </a:p>
          <a:p>
            <a:r>
              <a:rPr lang="it-IT" sz="1200" dirty="0" smtClean="0"/>
              <a:t>-I giochi olimpici</a:t>
            </a:r>
          </a:p>
          <a:p>
            <a:r>
              <a:rPr lang="it-IT" sz="1200" dirty="0" smtClean="0"/>
              <a:t>-I culti orientali</a:t>
            </a:r>
          </a:p>
          <a:p>
            <a:endParaRPr lang="it-IT" sz="1200" dirty="0" smtClean="0"/>
          </a:p>
          <a:p>
            <a:r>
              <a:rPr lang="it-IT" sz="1200" b="1" dirty="0" smtClean="0">
                <a:solidFill>
                  <a:srgbClr val="FF0000"/>
                </a:solidFill>
              </a:rPr>
              <a:t>*</a:t>
            </a:r>
          </a:p>
          <a:p>
            <a:r>
              <a:rPr lang="it-IT" sz="1200" dirty="0" smtClean="0"/>
              <a:t>- l’educazione c’entra con l’insegnamento, ma non con la scuola</a:t>
            </a:r>
          </a:p>
          <a:p>
            <a:r>
              <a:rPr lang="it-IT" sz="1200" dirty="0" smtClean="0"/>
              <a:t>Domanda : allora non ci interessa questa pagina per l’argomento </a:t>
            </a:r>
            <a:r>
              <a:rPr lang="it-IT" sz="1200" i="1" dirty="0" smtClean="0"/>
              <a:t>scuola?</a:t>
            </a:r>
          </a:p>
          <a:p>
            <a:r>
              <a:rPr lang="it-IT" sz="1200" i="1" dirty="0" smtClean="0"/>
              <a:t>Sono molto indecisi perché si parla di </a:t>
            </a:r>
            <a:r>
              <a:rPr lang="it-IT" sz="1200" b="1" i="1" dirty="0" smtClean="0"/>
              <a:t>primo insegnamento.</a:t>
            </a:r>
          </a:p>
          <a:p>
            <a:endParaRPr lang="it-IT" sz="1200" b="1" i="1" dirty="0" smtClean="0"/>
          </a:p>
          <a:p>
            <a:r>
              <a:rPr lang="it-IT" sz="1200" dirty="0" smtClean="0"/>
              <a:t>- No, non si può tenere perché non è la scuola che ti dà il primo insegnamento</a:t>
            </a:r>
          </a:p>
          <a:p>
            <a:pPr>
              <a:buFontTx/>
              <a:buChar char="-"/>
            </a:pPr>
            <a:r>
              <a:rPr lang="it-IT" sz="1200" dirty="0" smtClean="0"/>
              <a:t> Sì ci interessa perché comunque ti insegnano a leggere e a scrivere e altre cose come la musica.</a:t>
            </a:r>
          </a:p>
          <a:p>
            <a:pPr>
              <a:buFontTx/>
              <a:buChar char="-"/>
            </a:pPr>
            <a:r>
              <a:rPr lang="it-IT" sz="1200" dirty="0" smtClean="0"/>
              <a:t> L’educazione non è scuola</a:t>
            </a:r>
          </a:p>
          <a:p>
            <a:pPr>
              <a:buFontTx/>
              <a:buChar char="-"/>
            </a:pPr>
            <a:r>
              <a:rPr lang="it-IT" sz="1200" dirty="0" smtClean="0"/>
              <a:t> Sì, il primo insegnamento ti fa imparare a leggere e a scrivere. Non è tanto diverso insegnamento e</a:t>
            </a:r>
            <a:br>
              <a:rPr lang="it-IT" sz="1200" dirty="0" smtClean="0"/>
            </a:br>
            <a:r>
              <a:rPr lang="it-IT" sz="1200" dirty="0" smtClean="0"/>
              <a:t>  scuola</a:t>
            </a:r>
          </a:p>
          <a:p>
            <a:pPr>
              <a:buFontTx/>
              <a:buChar char="-"/>
            </a:pPr>
            <a:endParaRPr lang="it-IT" sz="1200" dirty="0" smtClean="0"/>
          </a:p>
          <a:p>
            <a:r>
              <a:rPr lang="it-IT" sz="1200" i="1" dirty="0" smtClean="0"/>
              <a:t>Si accorgono che non ci sono nomi di autore o riferimenti, facciamo notare che in alto c’è una figura a colori e la parola </a:t>
            </a:r>
            <a:r>
              <a:rPr lang="it-IT" sz="1200" i="1" u="sng" dirty="0" smtClean="0">
                <a:solidFill>
                  <a:srgbClr val="3366FF"/>
                </a:solidFill>
              </a:rPr>
              <a:t>HOME. </a:t>
            </a:r>
            <a:r>
              <a:rPr lang="it-IT" sz="1200" i="1" dirty="0" smtClean="0"/>
              <a:t>Clicchiamo.</a:t>
            </a:r>
            <a:endParaRPr lang="it-IT" sz="1200" i="1" u="sng" dirty="0" smtClean="0">
              <a:solidFill>
                <a:srgbClr val="3366FF"/>
              </a:solidFill>
            </a:endParaRPr>
          </a:p>
          <a:p>
            <a:endParaRPr lang="it-IT" sz="1200" dirty="0" smtClean="0">
              <a:solidFill>
                <a:srgbClr val="FF0000"/>
              </a:solidFill>
            </a:endParaRPr>
          </a:p>
          <a:p>
            <a:endParaRPr lang="it-IT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Schermata 2015-01-27 a 16.17.48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4158" y="400630"/>
            <a:ext cx="5938737" cy="5048276"/>
          </a:xfrm>
          <a:prstGeom prst="rect">
            <a:avLst/>
          </a:prstGeom>
          <a:ln>
            <a:solidFill>
              <a:srgbClr val="4F81BD"/>
            </a:solidFill>
          </a:ln>
        </p:spPr>
      </p:pic>
      <p:sp>
        <p:nvSpPr>
          <p:cNvPr id="5" name="CasellaDiTesto 4"/>
          <p:cNvSpPr txBox="1"/>
          <p:nvPr/>
        </p:nvSpPr>
        <p:spPr>
          <a:xfrm>
            <a:off x="6198109" y="974022"/>
            <a:ext cx="2683165" cy="1200329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Leggiamo sotto a </a:t>
            </a:r>
            <a:r>
              <a:rPr lang="it-IT" sz="1200" b="1" dirty="0" smtClean="0"/>
              <a:t>Descrizione</a:t>
            </a:r>
            <a:r>
              <a:rPr lang="it-IT" sz="1200" dirty="0" smtClean="0"/>
              <a:t>: </a:t>
            </a:r>
          </a:p>
          <a:p>
            <a:r>
              <a:rPr lang="it-IT" sz="1200" dirty="0" smtClean="0"/>
              <a:t>la maggior parte si fida di quello che è scritto. </a:t>
            </a:r>
          </a:p>
          <a:p>
            <a:r>
              <a:rPr lang="it-IT" sz="1200" dirty="0"/>
              <a:t>U</a:t>
            </a:r>
            <a:r>
              <a:rPr lang="it-IT" sz="1200" dirty="0" smtClean="0"/>
              <a:t>no contesta: </a:t>
            </a:r>
          </a:p>
          <a:p>
            <a:r>
              <a:rPr lang="it-IT" sz="1200" dirty="0" smtClean="0"/>
              <a:t>- perché potrebbero essere</a:t>
            </a:r>
            <a:br>
              <a:rPr lang="it-IT" sz="1200" dirty="0" smtClean="0"/>
            </a:br>
            <a:r>
              <a:rPr lang="it-IT" sz="1200" dirty="0" smtClean="0"/>
              <a:t>  informazioni così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98109" y="2294759"/>
            <a:ext cx="2683165" cy="1569660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Leggiamo sotto a </a:t>
            </a:r>
            <a:r>
              <a:rPr lang="it-IT" sz="1200" b="1" dirty="0" smtClean="0"/>
              <a:t>Istruzioni:</a:t>
            </a:r>
          </a:p>
          <a:p>
            <a:pPr>
              <a:buFontTx/>
              <a:buChar char="-"/>
            </a:pPr>
            <a:r>
              <a:rPr lang="it-IT" sz="1200" dirty="0" smtClean="0"/>
              <a:t> da quello che si dice non viene</a:t>
            </a:r>
            <a:br>
              <a:rPr lang="it-IT" sz="1200" dirty="0" smtClean="0"/>
            </a:br>
            <a:r>
              <a:rPr lang="it-IT" sz="1200" dirty="0" smtClean="0"/>
              <a:t>  controllato e qualcuno può</a:t>
            </a:r>
            <a:br>
              <a:rPr lang="it-IT" sz="1200" dirty="0" smtClean="0"/>
            </a:br>
            <a:r>
              <a:rPr lang="it-IT" sz="1200" dirty="0" smtClean="0"/>
              <a:t>  inserire notizie non vere</a:t>
            </a:r>
          </a:p>
          <a:p>
            <a:pPr>
              <a:buFontTx/>
              <a:buChar char="-"/>
            </a:pPr>
            <a:r>
              <a:rPr lang="it-IT" sz="1200" dirty="0" smtClean="0"/>
              <a:t> proviamo a cliccare sull’ultima</a:t>
            </a:r>
            <a:br>
              <a:rPr lang="it-IT" sz="1200" dirty="0" smtClean="0"/>
            </a:br>
            <a:r>
              <a:rPr lang="it-IT" sz="1200" dirty="0" smtClean="0"/>
              <a:t>  riga: non si apre</a:t>
            </a:r>
          </a:p>
          <a:p>
            <a:r>
              <a:rPr lang="it-IT" sz="1200" i="1" dirty="0" smtClean="0"/>
              <a:t>Si indignano e dicono che non è serio, che è una finta</a:t>
            </a:r>
            <a:endParaRPr lang="it-IT" sz="1200" i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198109" y="4433243"/>
            <a:ext cx="26831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/>
              <a:t>Ins</a:t>
            </a:r>
            <a:r>
              <a:rPr lang="it-IT" sz="1200" dirty="0" smtClean="0"/>
              <a:t>.: Portereste a scuola questa ricerca?</a:t>
            </a:r>
          </a:p>
          <a:p>
            <a:pPr>
              <a:buFontTx/>
              <a:buChar char="-"/>
            </a:pPr>
            <a:r>
              <a:rPr lang="it-IT" sz="1200" dirty="0" smtClean="0"/>
              <a:t> No</a:t>
            </a:r>
          </a:p>
          <a:p>
            <a:pPr>
              <a:buFontTx/>
              <a:buChar char="-"/>
            </a:pPr>
            <a:r>
              <a:rPr lang="it-IT" sz="1200" dirty="0" smtClean="0"/>
              <a:t> Sì</a:t>
            </a:r>
          </a:p>
          <a:p>
            <a:pPr>
              <a:buFontTx/>
              <a:buChar char="-"/>
            </a:pPr>
            <a:r>
              <a:rPr lang="it-IT" sz="1200" dirty="0" smtClean="0"/>
              <a:t> Teniamola di riserva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97793" y="5677224"/>
            <a:ext cx="57751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COMMENTI SUL SITO</a:t>
            </a:r>
          </a:p>
          <a:p>
            <a:pPr>
              <a:buFontTx/>
              <a:buChar char="-"/>
            </a:pPr>
            <a:r>
              <a:rPr lang="it-IT" sz="1200" dirty="0" smtClean="0"/>
              <a:t>Non ha immagini</a:t>
            </a:r>
          </a:p>
          <a:p>
            <a:pPr>
              <a:buFontTx/>
              <a:buChar char="-"/>
            </a:pPr>
            <a:r>
              <a:rPr lang="it-IT" sz="1200" dirty="0" smtClean="0"/>
              <a:t>È facile da capire</a:t>
            </a:r>
          </a:p>
          <a:p>
            <a:pPr>
              <a:buFontTx/>
              <a:buChar char="-"/>
            </a:pPr>
            <a:r>
              <a:rPr lang="it-IT" sz="1200" dirty="0" smtClean="0"/>
              <a:t>Ma non l’abbiamo accettato perché non c’era il nome dell’autore, </a:t>
            </a:r>
          </a:p>
          <a:p>
            <a:r>
              <a:rPr lang="it-IT" sz="1200" dirty="0" smtClean="0"/>
              <a:t> ma un avvertimento che non era controllato</a:t>
            </a:r>
            <a:endParaRPr lang="it-IT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347312" y="132528"/>
            <a:ext cx="4458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SITO </a:t>
            </a:r>
            <a:r>
              <a:rPr lang="it-IT" sz="1400" dirty="0" err="1" smtClean="0"/>
              <a:t>2</a:t>
            </a:r>
            <a:r>
              <a:rPr lang="it-IT" sz="1400" dirty="0" smtClean="0"/>
              <a:t>  </a:t>
            </a:r>
            <a:r>
              <a:rPr lang="it-IT" sz="1400" dirty="0">
                <a:hlinkClick r:id="rId2"/>
              </a:rPr>
              <a:t>http://www.archeoempoli.it/giochi.htm</a:t>
            </a:r>
            <a:endParaRPr lang="it-IT" sz="1400" dirty="0"/>
          </a:p>
          <a:p>
            <a:endParaRPr lang="it-IT" sz="1400" dirty="0"/>
          </a:p>
        </p:txBody>
      </p:sp>
      <p:pic>
        <p:nvPicPr>
          <p:cNvPr id="6" name="Immagine 5" descr="Schermata 2015-01-27 a 16.51.25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839700" y="655748"/>
            <a:ext cx="5923587" cy="4119772"/>
          </a:xfrm>
          <a:prstGeom prst="rect">
            <a:avLst/>
          </a:prstGeom>
          <a:ln>
            <a:solidFill>
              <a:srgbClr val="4F81BD"/>
            </a:solidFill>
          </a:ln>
        </p:spPr>
      </p:pic>
      <p:sp>
        <p:nvSpPr>
          <p:cNvPr id="7" name="CasellaDiTesto 6"/>
          <p:cNvSpPr txBox="1"/>
          <p:nvPr/>
        </p:nvSpPr>
        <p:spPr>
          <a:xfrm>
            <a:off x="518745" y="5142941"/>
            <a:ext cx="81657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Questa pagina attira subito la loro attenzione perché riconoscono nelle immagini fonti simili a quelle che hanno già usato.</a:t>
            </a:r>
          </a:p>
          <a:p>
            <a:r>
              <a:rPr lang="it-IT" sz="1200" dirty="0" smtClean="0"/>
              <a:t>Usiamo lo stesso procedimento di prima e andiamo a scorrere tutta la pagina incontrando vari titoli che però non hanno nulla a che fare con il nostro argomento.</a:t>
            </a:r>
          </a:p>
          <a:p>
            <a:r>
              <a:rPr lang="it-IT" sz="1200" dirty="0" smtClean="0"/>
              <a:t>In fondo alla pagina troviamo la dicitura </a:t>
            </a:r>
            <a:r>
              <a:rPr lang="it-IT" sz="1200" u="sng" dirty="0" smtClean="0">
                <a:solidFill>
                  <a:srgbClr val="3366FF"/>
                </a:solidFill>
              </a:rPr>
              <a:t>Torna indietro</a:t>
            </a:r>
            <a:r>
              <a:rPr lang="it-IT" sz="1200" dirty="0" smtClean="0"/>
              <a:t>. Clicchiamo.</a:t>
            </a:r>
            <a:endParaRPr lang="it-IT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Schermata 2015-01-27 a 17.00.36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96127" y="348826"/>
            <a:ext cx="7933101" cy="4597342"/>
          </a:xfrm>
          <a:prstGeom prst="rect">
            <a:avLst/>
          </a:prstGeom>
          <a:ln>
            <a:solidFill>
              <a:srgbClr val="4F81BD"/>
            </a:solidFill>
          </a:ln>
        </p:spPr>
      </p:pic>
      <p:sp>
        <p:nvSpPr>
          <p:cNvPr id="5" name="CasellaDiTesto 4"/>
          <p:cNvSpPr txBox="1"/>
          <p:nvPr/>
        </p:nvSpPr>
        <p:spPr>
          <a:xfrm>
            <a:off x="652904" y="5337369"/>
            <a:ext cx="8076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Questa pagina presenta qualcosa di diverso, ma non parla di scuola. </a:t>
            </a:r>
          </a:p>
          <a:p>
            <a:r>
              <a:rPr lang="it-IT" sz="1200" dirty="0" smtClean="0"/>
              <a:t>Come facciamo a trovare quello che ci interessa?</a:t>
            </a:r>
          </a:p>
          <a:p>
            <a:r>
              <a:rPr lang="it-IT" sz="1200" dirty="0" smtClean="0"/>
              <a:t>Facciamo notare che a sinistra c’è un elenco di argomenti. Qualcuno ci può essere utile?</a:t>
            </a:r>
          </a:p>
          <a:p>
            <a:r>
              <a:rPr lang="it-IT" sz="1200" dirty="0" smtClean="0"/>
              <a:t>Con un po’ di scetticismo optano per EDUCAZIONE. Clicchiamo</a:t>
            </a:r>
            <a:endParaRPr lang="it-IT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55448" y="297793"/>
            <a:ext cx="8189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Finalmente troviamo quello che cercavamo. Scorriamo i sottotitoli: ci vanno tutti bene.</a:t>
            </a:r>
          </a:p>
          <a:p>
            <a:pPr>
              <a:buFontTx/>
              <a:buChar char="-"/>
            </a:pPr>
            <a:r>
              <a:rPr lang="it-IT" sz="1200" dirty="0" smtClean="0"/>
              <a:t>Lo teniamo, sì</a:t>
            </a:r>
          </a:p>
          <a:p>
            <a:pPr>
              <a:buFontTx/>
              <a:buChar char="-"/>
            </a:pPr>
            <a:endParaRPr lang="it-IT" sz="1200" dirty="0" smtClean="0"/>
          </a:p>
          <a:p>
            <a:r>
              <a:rPr lang="it-IT" sz="1200" dirty="0" smtClean="0"/>
              <a:t>Non leggiamo il testo perché i bambini sono stanchi. Lo faremo la prossima volta.</a:t>
            </a:r>
          </a:p>
          <a:p>
            <a:r>
              <a:rPr lang="it-IT" sz="1200" dirty="0"/>
              <a:t>P</a:t>
            </a:r>
            <a:r>
              <a:rPr lang="it-IT" sz="1200" dirty="0" smtClean="0"/>
              <a:t>erò ci chiedono di cercare gli autori.</a:t>
            </a:r>
          </a:p>
          <a:p>
            <a:r>
              <a:rPr lang="it-IT" sz="1200" dirty="0" smtClean="0"/>
              <a:t>Dopo aver letto a grandi linee nomi di associazioni, di enti e di persone decidono che:</a:t>
            </a:r>
          </a:p>
          <a:p>
            <a:r>
              <a:rPr lang="it-IT" sz="1200" dirty="0" smtClean="0"/>
              <a:t>-è garantito</a:t>
            </a:r>
          </a:p>
          <a:p>
            <a:r>
              <a:rPr lang="it-IT" sz="1200" dirty="0" smtClean="0"/>
              <a:t>-ci dà tutte le informazioni per controllare l’attendibilità, i dati.</a:t>
            </a:r>
            <a:endParaRPr lang="it-IT" sz="1200" dirty="0"/>
          </a:p>
        </p:txBody>
      </p:sp>
      <p:pic>
        <p:nvPicPr>
          <p:cNvPr id="5" name="Immagine 4" descr="Schermata 2015-01-27 a 17.05.58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91173" y="1867453"/>
            <a:ext cx="6822965" cy="384976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074275" y="6034690"/>
            <a:ext cx="3888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QUI TERMINA LA PRIMA PARTE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1322</Words>
  <Application>Microsoft Office PowerPoint</Application>
  <PresentationFormat>Presentazione su schermo (4:3)</PresentationFormat>
  <Paragraphs>359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xxxxxxxxxxxxxxxxxx</dc:creator>
  <cp:lastModifiedBy>LUISA</cp:lastModifiedBy>
  <cp:revision>19</cp:revision>
  <dcterms:created xsi:type="dcterms:W3CDTF">2015-05-16T05:18:54Z</dcterms:created>
  <dcterms:modified xsi:type="dcterms:W3CDTF">2015-05-22T16:00:38Z</dcterms:modified>
</cp:coreProperties>
</file>